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6.xml" ContentType="application/vnd.openxmlformats-officedocument.presentationml.notesSlide+xml"/>
  <Override PartName="/ppt/charts/chart6.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handoutMasterIdLst>
    <p:handoutMasterId r:id="rId24"/>
  </p:handoutMasterIdLst>
  <p:sldIdLst>
    <p:sldId id="283" r:id="rId2"/>
    <p:sldId id="357" r:id="rId3"/>
    <p:sldId id="358" r:id="rId4"/>
    <p:sldId id="348" r:id="rId5"/>
    <p:sldId id="351" r:id="rId6"/>
    <p:sldId id="366" r:id="rId7"/>
    <p:sldId id="362" r:id="rId8"/>
    <p:sldId id="363" r:id="rId9"/>
    <p:sldId id="365" r:id="rId10"/>
    <p:sldId id="367" r:id="rId11"/>
    <p:sldId id="350" r:id="rId12"/>
    <p:sldId id="318" r:id="rId13"/>
    <p:sldId id="353" r:id="rId14"/>
    <p:sldId id="354" r:id="rId15"/>
    <p:sldId id="355" r:id="rId16"/>
    <p:sldId id="332" r:id="rId17"/>
    <p:sldId id="339" r:id="rId18"/>
    <p:sldId id="368" r:id="rId19"/>
    <p:sldId id="266" r:id="rId20"/>
    <p:sldId id="360" r:id="rId21"/>
    <p:sldId id="314" r:id="rId2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0E3D"/>
    <a:srgbClr val="EC1452"/>
    <a:srgbClr val="680000"/>
    <a:srgbClr val="0000FF"/>
    <a:srgbClr val="23FD4D"/>
    <a:srgbClr val="06DFEA"/>
    <a:srgbClr val="139D13"/>
    <a:srgbClr val="2116F8"/>
    <a:srgbClr val="639C46"/>
    <a:srgbClr val="518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8" autoAdjust="0"/>
    <p:restoredTop sz="90504" autoAdjust="0"/>
  </p:normalViewPr>
  <p:slideViewPr>
    <p:cSldViewPr snapToGrid="0" snapToObjects="1">
      <p:cViewPr>
        <p:scale>
          <a:sx n="100" d="100"/>
          <a:sy n="100" d="100"/>
        </p:scale>
        <p:origin x="-486" y="1206"/>
      </p:cViewPr>
      <p:guideLst>
        <p:guide orient="horz" pos="2160"/>
        <p:guide pos="2880"/>
      </p:guideLst>
    </p:cSldViewPr>
  </p:slideViewPr>
  <p:notesTextViewPr>
    <p:cViewPr>
      <p:scale>
        <a:sx n="1" d="1"/>
        <a:sy n="1" d="1"/>
      </p:scale>
      <p:origin x="0" y="0"/>
    </p:cViewPr>
  </p:notesTextViewPr>
  <p:sorterViewPr>
    <p:cViewPr>
      <p:scale>
        <a:sx n="81" d="100"/>
        <a:sy n="81" d="100"/>
      </p:scale>
      <p:origin x="0" y="0"/>
    </p:cViewPr>
  </p:sorterViewPr>
  <p:notesViewPr>
    <p:cSldViewPr snapToGrid="0" snapToObjects="1">
      <p:cViewPr varScale="1">
        <p:scale>
          <a:sx n="82" d="100"/>
          <a:sy n="82" d="100"/>
        </p:scale>
        <p:origin x="-2022"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orestry\ODFW\Willam\LUKE\Presentations\CORPS%20review%202015\Fry_no%20tag_tag%20FL_201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orestry\ODFW\Willam\CHINOOK\Scales\Summaries\Est.%20returns_LH%20diversity_resilien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orestry\ODFW\Willam\CHINOOK\Scales\Summaries\Est.%20returns_LH%20diversity_resilienc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orestry\ODFW\Willam\CHINOOK\Scales\Summaries\Est.%20returns_LH%20diversity_resilie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orestry\ODFW\Willam\CHINOOK\Scales\Summaries\Est.%20returns_LH%20diversity_resilienc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orestry\ODFW\Willam\CHINOOK\JFB%20Publication\Data\Environmental%20data%20analysis\McKenzie%20subyearling%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75250316372562"/>
          <c:y val="2.8478115345414536E-2"/>
          <c:w val="0.85195952989488177"/>
          <c:h val="0.86527107969172112"/>
        </c:manualLayout>
      </c:layout>
      <c:lineChart>
        <c:grouping val="standard"/>
        <c:varyColors val="0"/>
        <c:ser>
          <c:idx val="1"/>
          <c:order val="0"/>
          <c:tx>
            <c:strRef>
              <c:f>'FL sum_combine Willam'!$C$2</c:f>
              <c:strCache>
                <c:ptCount val="1"/>
                <c:pt idx="0">
                  <c:v>Willamette fry</c:v>
                </c:pt>
              </c:strCache>
            </c:strRef>
          </c:tx>
          <c:spPr>
            <a:ln>
              <a:noFill/>
            </a:ln>
          </c:spPr>
          <c:marker>
            <c:symbol val="circle"/>
            <c:size val="5"/>
            <c:spPr>
              <a:solidFill>
                <a:srgbClr val="0070C0"/>
              </a:solidFill>
              <a:ln>
                <a:solidFill>
                  <a:schemeClr val="tx1"/>
                </a:solidFill>
              </a:ln>
            </c:spPr>
          </c:marker>
          <c:cat>
            <c:numRef>
              <c:f>'FL sum_combine Willam'!$A$3:$A$400</c:f>
              <c:numCache>
                <c:formatCode>m/d/yyyy</c:formatCode>
                <c:ptCount val="398"/>
                <c:pt idx="0">
                  <c:v>40878</c:v>
                </c:pt>
                <c:pt idx="1">
                  <c:v>40879</c:v>
                </c:pt>
                <c:pt idx="2">
                  <c:v>40880</c:v>
                </c:pt>
                <c:pt idx="3">
                  <c:v>40881</c:v>
                </c:pt>
                <c:pt idx="4">
                  <c:v>40882</c:v>
                </c:pt>
                <c:pt idx="5">
                  <c:v>40883</c:v>
                </c:pt>
                <c:pt idx="6">
                  <c:v>40884</c:v>
                </c:pt>
                <c:pt idx="7">
                  <c:v>40885</c:v>
                </c:pt>
                <c:pt idx="8">
                  <c:v>40886</c:v>
                </c:pt>
                <c:pt idx="9">
                  <c:v>40887</c:v>
                </c:pt>
                <c:pt idx="10">
                  <c:v>40888</c:v>
                </c:pt>
                <c:pt idx="11">
                  <c:v>40889</c:v>
                </c:pt>
                <c:pt idx="12">
                  <c:v>40890</c:v>
                </c:pt>
                <c:pt idx="13">
                  <c:v>40891</c:v>
                </c:pt>
                <c:pt idx="14">
                  <c:v>40892</c:v>
                </c:pt>
                <c:pt idx="15">
                  <c:v>40893</c:v>
                </c:pt>
                <c:pt idx="16">
                  <c:v>40894</c:v>
                </c:pt>
                <c:pt idx="17">
                  <c:v>40895</c:v>
                </c:pt>
                <c:pt idx="18">
                  <c:v>40896</c:v>
                </c:pt>
                <c:pt idx="19">
                  <c:v>40897</c:v>
                </c:pt>
                <c:pt idx="20">
                  <c:v>40898</c:v>
                </c:pt>
                <c:pt idx="21">
                  <c:v>40899</c:v>
                </c:pt>
                <c:pt idx="22">
                  <c:v>40900</c:v>
                </c:pt>
                <c:pt idx="23">
                  <c:v>40901</c:v>
                </c:pt>
                <c:pt idx="24">
                  <c:v>40902</c:v>
                </c:pt>
                <c:pt idx="25">
                  <c:v>40903</c:v>
                </c:pt>
                <c:pt idx="26">
                  <c:v>40904</c:v>
                </c:pt>
                <c:pt idx="27">
                  <c:v>40905</c:v>
                </c:pt>
                <c:pt idx="28">
                  <c:v>40906</c:v>
                </c:pt>
                <c:pt idx="29">
                  <c:v>40907</c:v>
                </c:pt>
                <c:pt idx="30">
                  <c:v>40908</c:v>
                </c:pt>
                <c:pt idx="31">
                  <c:v>40909</c:v>
                </c:pt>
                <c:pt idx="32">
                  <c:v>40910</c:v>
                </c:pt>
                <c:pt idx="33">
                  <c:v>40911</c:v>
                </c:pt>
                <c:pt idx="34">
                  <c:v>40912</c:v>
                </c:pt>
                <c:pt idx="35">
                  <c:v>40913</c:v>
                </c:pt>
                <c:pt idx="36">
                  <c:v>40914</c:v>
                </c:pt>
                <c:pt idx="37">
                  <c:v>40915</c:v>
                </c:pt>
                <c:pt idx="38">
                  <c:v>40916</c:v>
                </c:pt>
                <c:pt idx="39">
                  <c:v>40917</c:v>
                </c:pt>
                <c:pt idx="40">
                  <c:v>40918</c:v>
                </c:pt>
                <c:pt idx="41">
                  <c:v>40919</c:v>
                </c:pt>
                <c:pt idx="42">
                  <c:v>40920</c:v>
                </c:pt>
                <c:pt idx="43">
                  <c:v>40921</c:v>
                </c:pt>
                <c:pt idx="44">
                  <c:v>40922</c:v>
                </c:pt>
                <c:pt idx="45">
                  <c:v>40923</c:v>
                </c:pt>
                <c:pt idx="46">
                  <c:v>40924</c:v>
                </c:pt>
                <c:pt idx="47">
                  <c:v>40925</c:v>
                </c:pt>
                <c:pt idx="48">
                  <c:v>40926</c:v>
                </c:pt>
                <c:pt idx="49">
                  <c:v>40927</c:v>
                </c:pt>
                <c:pt idx="50">
                  <c:v>40928</c:v>
                </c:pt>
                <c:pt idx="51">
                  <c:v>40929</c:v>
                </c:pt>
                <c:pt idx="52">
                  <c:v>40930</c:v>
                </c:pt>
                <c:pt idx="53">
                  <c:v>40931</c:v>
                </c:pt>
                <c:pt idx="54">
                  <c:v>40932</c:v>
                </c:pt>
                <c:pt idx="55">
                  <c:v>40933</c:v>
                </c:pt>
                <c:pt idx="56">
                  <c:v>40934</c:v>
                </c:pt>
                <c:pt idx="57">
                  <c:v>40935</c:v>
                </c:pt>
                <c:pt idx="58">
                  <c:v>40936</c:v>
                </c:pt>
                <c:pt idx="59">
                  <c:v>40937</c:v>
                </c:pt>
                <c:pt idx="60">
                  <c:v>40938</c:v>
                </c:pt>
                <c:pt idx="61">
                  <c:v>40939</c:v>
                </c:pt>
                <c:pt idx="62">
                  <c:v>40940</c:v>
                </c:pt>
                <c:pt idx="63">
                  <c:v>40941</c:v>
                </c:pt>
                <c:pt idx="64">
                  <c:v>40942</c:v>
                </c:pt>
                <c:pt idx="65">
                  <c:v>40943</c:v>
                </c:pt>
                <c:pt idx="66">
                  <c:v>40944</c:v>
                </c:pt>
                <c:pt idx="67">
                  <c:v>40945</c:v>
                </c:pt>
                <c:pt idx="68">
                  <c:v>40946</c:v>
                </c:pt>
                <c:pt idx="69">
                  <c:v>40947</c:v>
                </c:pt>
                <c:pt idx="70">
                  <c:v>40948</c:v>
                </c:pt>
                <c:pt idx="71">
                  <c:v>40949</c:v>
                </c:pt>
                <c:pt idx="72">
                  <c:v>40950</c:v>
                </c:pt>
                <c:pt idx="73">
                  <c:v>40951</c:v>
                </c:pt>
                <c:pt idx="74">
                  <c:v>40952</c:v>
                </c:pt>
                <c:pt idx="75">
                  <c:v>40953</c:v>
                </c:pt>
                <c:pt idx="76">
                  <c:v>40954</c:v>
                </c:pt>
                <c:pt idx="77">
                  <c:v>40955</c:v>
                </c:pt>
                <c:pt idx="78">
                  <c:v>40956</c:v>
                </c:pt>
                <c:pt idx="79">
                  <c:v>40957</c:v>
                </c:pt>
                <c:pt idx="80">
                  <c:v>40958</c:v>
                </c:pt>
                <c:pt idx="81">
                  <c:v>40959</c:v>
                </c:pt>
                <c:pt idx="82">
                  <c:v>40960</c:v>
                </c:pt>
                <c:pt idx="83">
                  <c:v>40961</c:v>
                </c:pt>
                <c:pt idx="84">
                  <c:v>40962</c:v>
                </c:pt>
                <c:pt idx="85">
                  <c:v>40963</c:v>
                </c:pt>
                <c:pt idx="86">
                  <c:v>40964</c:v>
                </c:pt>
                <c:pt idx="87">
                  <c:v>40965</c:v>
                </c:pt>
                <c:pt idx="88">
                  <c:v>40966</c:v>
                </c:pt>
                <c:pt idx="89">
                  <c:v>40967</c:v>
                </c:pt>
                <c:pt idx="90">
                  <c:v>40968</c:v>
                </c:pt>
                <c:pt idx="91">
                  <c:v>40969</c:v>
                </c:pt>
                <c:pt idx="92">
                  <c:v>40970</c:v>
                </c:pt>
                <c:pt idx="93">
                  <c:v>40971</c:v>
                </c:pt>
                <c:pt idx="94">
                  <c:v>40972</c:v>
                </c:pt>
                <c:pt idx="95">
                  <c:v>40973</c:v>
                </c:pt>
                <c:pt idx="96">
                  <c:v>40974</c:v>
                </c:pt>
                <c:pt idx="97">
                  <c:v>40975</c:v>
                </c:pt>
                <c:pt idx="98">
                  <c:v>40976</c:v>
                </c:pt>
                <c:pt idx="99">
                  <c:v>40977</c:v>
                </c:pt>
                <c:pt idx="100">
                  <c:v>40978</c:v>
                </c:pt>
                <c:pt idx="101">
                  <c:v>40979</c:v>
                </c:pt>
                <c:pt idx="102">
                  <c:v>40980</c:v>
                </c:pt>
                <c:pt idx="103">
                  <c:v>40981</c:v>
                </c:pt>
                <c:pt idx="104">
                  <c:v>40982</c:v>
                </c:pt>
                <c:pt idx="105">
                  <c:v>40983</c:v>
                </c:pt>
                <c:pt idx="106">
                  <c:v>40984</c:v>
                </c:pt>
                <c:pt idx="107">
                  <c:v>40985</c:v>
                </c:pt>
                <c:pt idx="108">
                  <c:v>40986</c:v>
                </c:pt>
                <c:pt idx="109">
                  <c:v>40987</c:v>
                </c:pt>
                <c:pt idx="110">
                  <c:v>40988</c:v>
                </c:pt>
                <c:pt idx="111">
                  <c:v>40989</c:v>
                </c:pt>
                <c:pt idx="112">
                  <c:v>40990</c:v>
                </c:pt>
                <c:pt idx="113">
                  <c:v>40991</c:v>
                </c:pt>
                <c:pt idx="114">
                  <c:v>40992</c:v>
                </c:pt>
                <c:pt idx="115">
                  <c:v>40993</c:v>
                </c:pt>
                <c:pt idx="116">
                  <c:v>40994</c:v>
                </c:pt>
                <c:pt idx="117">
                  <c:v>40995</c:v>
                </c:pt>
                <c:pt idx="118">
                  <c:v>40996</c:v>
                </c:pt>
                <c:pt idx="119">
                  <c:v>40997</c:v>
                </c:pt>
                <c:pt idx="120">
                  <c:v>40998</c:v>
                </c:pt>
                <c:pt idx="121">
                  <c:v>40999</c:v>
                </c:pt>
                <c:pt idx="122">
                  <c:v>41000</c:v>
                </c:pt>
                <c:pt idx="123">
                  <c:v>41001</c:v>
                </c:pt>
                <c:pt idx="124">
                  <c:v>41002</c:v>
                </c:pt>
                <c:pt idx="125">
                  <c:v>41003</c:v>
                </c:pt>
                <c:pt idx="126">
                  <c:v>41004</c:v>
                </c:pt>
                <c:pt idx="127">
                  <c:v>41005</c:v>
                </c:pt>
                <c:pt idx="128">
                  <c:v>41006</c:v>
                </c:pt>
                <c:pt idx="129">
                  <c:v>41007</c:v>
                </c:pt>
                <c:pt idx="130">
                  <c:v>41008</c:v>
                </c:pt>
                <c:pt idx="131">
                  <c:v>41009</c:v>
                </c:pt>
                <c:pt idx="132">
                  <c:v>41010</c:v>
                </c:pt>
                <c:pt idx="133">
                  <c:v>41011</c:v>
                </c:pt>
                <c:pt idx="134">
                  <c:v>41012</c:v>
                </c:pt>
                <c:pt idx="135">
                  <c:v>41013</c:v>
                </c:pt>
                <c:pt idx="136">
                  <c:v>41014</c:v>
                </c:pt>
                <c:pt idx="137">
                  <c:v>41015</c:v>
                </c:pt>
                <c:pt idx="138">
                  <c:v>41016</c:v>
                </c:pt>
                <c:pt idx="139">
                  <c:v>41017</c:v>
                </c:pt>
                <c:pt idx="140">
                  <c:v>41018</c:v>
                </c:pt>
                <c:pt idx="141">
                  <c:v>41019</c:v>
                </c:pt>
                <c:pt idx="142">
                  <c:v>41020</c:v>
                </c:pt>
                <c:pt idx="143">
                  <c:v>41021</c:v>
                </c:pt>
                <c:pt idx="144">
                  <c:v>41022</c:v>
                </c:pt>
                <c:pt idx="145">
                  <c:v>41023</c:v>
                </c:pt>
                <c:pt idx="146">
                  <c:v>41024</c:v>
                </c:pt>
                <c:pt idx="147">
                  <c:v>41025</c:v>
                </c:pt>
                <c:pt idx="148">
                  <c:v>41026</c:v>
                </c:pt>
                <c:pt idx="149">
                  <c:v>41027</c:v>
                </c:pt>
                <c:pt idx="150">
                  <c:v>41028</c:v>
                </c:pt>
                <c:pt idx="151">
                  <c:v>41029</c:v>
                </c:pt>
                <c:pt idx="152">
                  <c:v>41030</c:v>
                </c:pt>
                <c:pt idx="153">
                  <c:v>41031</c:v>
                </c:pt>
                <c:pt idx="154">
                  <c:v>41032</c:v>
                </c:pt>
                <c:pt idx="155">
                  <c:v>41033</c:v>
                </c:pt>
                <c:pt idx="156">
                  <c:v>41034</c:v>
                </c:pt>
                <c:pt idx="157">
                  <c:v>41035</c:v>
                </c:pt>
                <c:pt idx="158">
                  <c:v>41036</c:v>
                </c:pt>
                <c:pt idx="159">
                  <c:v>41037</c:v>
                </c:pt>
                <c:pt idx="160">
                  <c:v>41038</c:v>
                </c:pt>
                <c:pt idx="161">
                  <c:v>41039</c:v>
                </c:pt>
                <c:pt idx="162">
                  <c:v>41040</c:v>
                </c:pt>
                <c:pt idx="163">
                  <c:v>41041</c:v>
                </c:pt>
                <c:pt idx="164">
                  <c:v>41042</c:v>
                </c:pt>
                <c:pt idx="165">
                  <c:v>41043</c:v>
                </c:pt>
                <c:pt idx="166">
                  <c:v>41044</c:v>
                </c:pt>
                <c:pt idx="167">
                  <c:v>41045</c:v>
                </c:pt>
                <c:pt idx="168">
                  <c:v>41046</c:v>
                </c:pt>
                <c:pt idx="169">
                  <c:v>41047</c:v>
                </c:pt>
                <c:pt idx="170">
                  <c:v>41048</c:v>
                </c:pt>
                <c:pt idx="171">
                  <c:v>41049</c:v>
                </c:pt>
                <c:pt idx="172">
                  <c:v>41050</c:v>
                </c:pt>
                <c:pt idx="173">
                  <c:v>41051</c:v>
                </c:pt>
                <c:pt idx="174">
                  <c:v>41052</c:v>
                </c:pt>
                <c:pt idx="175">
                  <c:v>41053</c:v>
                </c:pt>
                <c:pt idx="176">
                  <c:v>41054</c:v>
                </c:pt>
                <c:pt idx="177">
                  <c:v>41055</c:v>
                </c:pt>
                <c:pt idx="178">
                  <c:v>41056</c:v>
                </c:pt>
                <c:pt idx="179">
                  <c:v>41057</c:v>
                </c:pt>
                <c:pt idx="180">
                  <c:v>41058</c:v>
                </c:pt>
                <c:pt idx="181">
                  <c:v>41059</c:v>
                </c:pt>
                <c:pt idx="182">
                  <c:v>41060</c:v>
                </c:pt>
                <c:pt idx="183">
                  <c:v>41061</c:v>
                </c:pt>
                <c:pt idx="184">
                  <c:v>41062</c:v>
                </c:pt>
                <c:pt idx="185">
                  <c:v>41063</c:v>
                </c:pt>
                <c:pt idx="186">
                  <c:v>41064</c:v>
                </c:pt>
                <c:pt idx="187">
                  <c:v>41065</c:v>
                </c:pt>
                <c:pt idx="188">
                  <c:v>41066</c:v>
                </c:pt>
                <c:pt idx="189">
                  <c:v>41067</c:v>
                </c:pt>
                <c:pt idx="190">
                  <c:v>41068</c:v>
                </c:pt>
                <c:pt idx="191">
                  <c:v>41069</c:v>
                </c:pt>
                <c:pt idx="192">
                  <c:v>41070</c:v>
                </c:pt>
                <c:pt idx="193">
                  <c:v>41071</c:v>
                </c:pt>
                <c:pt idx="194">
                  <c:v>41072</c:v>
                </c:pt>
                <c:pt idx="195">
                  <c:v>41073</c:v>
                </c:pt>
                <c:pt idx="196">
                  <c:v>41074</c:v>
                </c:pt>
                <c:pt idx="197">
                  <c:v>41075</c:v>
                </c:pt>
                <c:pt idx="198">
                  <c:v>41076</c:v>
                </c:pt>
                <c:pt idx="199">
                  <c:v>41077</c:v>
                </c:pt>
                <c:pt idx="200">
                  <c:v>41078</c:v>
                </c:pt>
                <c:pt idx="201">
                  <c:v>41079</c:v>
                </c:pt>
                <c:pt idx="202">
                  <c:v>41080</c:v>
                </c:pt>
                <c:pt idx="203">
                  <c:v>41081</c:v>
                </c:pt>
                <c:pt idx="204">
                  <c:v>41082</c:v>
                </c:pt>
                <c:pt idx="205">
                  <c:v>41083</c:v>
                </c:pt>
                <c:pt idx="206">
                  <c:v>41084</c:v>
                </c:pt>
                <c:pt idx="207">
                  <c:v>41085</c:v>
                </c:pt>
                <c:pt idx="208">
                  <c:v>41086</c:v>
                </c:pt>
                <c:pt idx="209">
                  <c:v>41087</c:v>
                </c:pt>
                <c:pt idx="210">
                  <c:v>41088</c:v>
                </c:pt>
                <c:pt idx="211">
                  <c:v>41089</c:v>
                </c:pt>
                <c:pt idx="212">
                  <c:v>41090</c:v>
                </c:pt>
                <c:pt idx="213">
                  <c:v>41091</c:v>
                </c:pt>
                <c:pt idx="214">
                  <c:v>41092</c:v>
                </c:pt>
                <c:pt idx="215">
                  <c:v>41093</c:v>
                </c:pt>
                <c:pt idx="216">
                  <c:v>41094</c:v>
                </c:pt>
                <c:pt idx="217">
                  <c:v>41095</c:v>
                </c:pt>
                <c:pt idx="218">
                  <c:v>41096</c:v>
                </c:pt>
                <c:pt idx="219">
                  <c:v>41097</c:v>
                </c:pt>
                <c:pt idx="220">
                  <c:v>41098</c:v>
                </c:pt>
                <c:pt idx="221">
                  <c:v>41099</c:v>
                </c:pt>
                <c:pt idx="222">
                  <c:v>41100</c:v>
                </c:pt>
                <c:pt idx="223">
                  <c:v>41101</c:v>
                </c:pt>
                <c:pt idx="224">
                  <c:v>41102</c:v>
                </c:pt>
                <c:pt idx="225">
                  <c:v>41103</c:v>
                </c:pt>
                <c:pt idx="226">
                  <c:v>41104</c:v>
                </c:pt>
                <c:pt idx="227">
                  <c:v>41105</c:v>
                </c:pt>
                <c:pt idx="228">
                  <c:v>41106</c:v>
                </c:pt>
                <c:pt idx="229">
                  <c:v>41107</c:v>
                </c:pt>
                <c:pt idx="230">
                  <c:v>41108</c:v>
                </c:pt>
                <c:pt idx="231">
                  <c:v>41109</c:v>
                </c:pt>
                <c:pt idx="232">
                  <c:v>41110</c:v>
                </c:pt>
                <c:pt idx="233">
                  <c:v>41111</c:v>
                </c:pt>
                <c:pt idx="234">
                  <c:v>41112</c:v>
                </c:pt>
                <c:pt idx="235">
                  <c:v>41113</c:v>
                </c:pt>
                <c:pt idx="236">
                  <c:v>41114</c:v>
                </c:pt>
                <c:pt idx="237">
                  <c:v>41115</c:v>
                </c:pt>
                <c:pt idx="238">
                  <c:v>41116</c:v>
                </c:pt>
                <c:pt idx="239">
                  <c:v>41117</c:v>
                </c:pt>
                <c:pt idx="240">
                  <c:v>41118</c:v>
                </c:pt>
                <c:pt idx="241">
                  <c:v>41119</c:v>
                </c:pt>
                <c:pt idx="242">
                  <c:v>41120</c:v>
                </c:pt>
                <c:pt idx="243">
                  <c:v>41121</c:v>
                </c:pt>
                <c:pt idx="244">
                  <c:v>41122</c:v>
                </c:pt>
                <c:pt idx="245">
                  <c:v>41123</c:v>
                </c:pt>
                <c:pt idx="246">
                  <c:v>41124</c:v>
                </c:pt>
                <c:pt idx="247">
                  <c:v>41125</c:v>
                </c:pt>
                <c:pt idx="248">
                  <c:v>41126</c:v>
                </c:pt>
                <c:pt idx="249">
                  <c:v>41127</c:v>
                </c:pt>
                <c:pt idx="250">
                  <c:v>41128</c:v>
                </c:pt>
                <c:pt idx="251">
                  <c:v>41129</c:v>
                </c:pt>
                <c:pt idx="252">
                  <c:v>41130</c:v>
                </c:pt>
                <c:pt idx="253">
                  <c:v>41131</c:v>
                </c:pt>
                <c:pt idx="254">
                  <c:v>41132</c:v>
                </c:pt>
                <c:pt idx="255">
                  <c:v>41133</c:v>
                </c:pt>
                <c:pt idx="256">
                  <c:v>41134</c:v>
                </c:pt>
                <c:pt idx="257">
                  <c:v>41135</c:v>
                </c:pt>
                <c:pt idx="258">
                  <c:v>41136</c:v>
                </c:pt>
                <c:pt idx="259">
                  <c:v>41137</c:v>
                </c:pt>
                <c:pt idx="260">
                  <c:v>41138</c:v>
                </c:pt>
                <c:pt idx="261">
                  <c:v>41139</c:v>
                </c:pt>
                <c:pt idx="262">
                  <c:v>41140</c:v>
                </c:pt>
                <c:pt idx="263">
                  <c:v>41141</c:v>
                </c:pt>
                <c:pt idx="264">
                  <c:v>41142</c:v>
                </c:pt>
                <c:pt idx="265">
                  <c:v>41143</c:v>
                </c:pt>
                <c:pt idx="266">
                  <c:v>41144</c:v>
                </c:pt>
                <c:pt idx="267">
                  <c:v>41145</c:v>
                </c:pt>
                <c:pt idx="268">
                  <c:v>41146</c:v>
                </c:pt>
                <c:pt idx="269">
                  <c:v>41147</c:v>
                </c:pt>
                <c:pt idx="270">
                  <c:v>41148</c:v>
                </c:pt>
                <c:pt idx="271">
                  <c:v>41149</c:v>
                </c:pt>
                <c:pt idx="272">
                  <c:v>41150</c:v>
                </c:pt>
                <c:pt idx="273">
                  <c:v>41151</c:v>
                </c:pt>
                <c:pt idx="274">
                  <c:v>41152</c:v>
                </c:pt>
                <c:pt idx="275">
                  <c:v>41153</c:v>
                </c:pt>
                <c:pt idx="276">
                  <c:v>41154</c:v>
                </c:pt>
                <c:pt idx="277">
                  <c:v>41155</c:v>
                </c:pt>
                <c:pt idx="278">
                  <c:v>41156</c:v>
                </c:pt>
                <c:pt idx="279">
                  <c:v>41157</c:v>
                </c:pt>
                <c:pt idx="280">
                  <c:v>41158</c:v>
                </c:pt>
                <c:pt idx="281">
                  <c:v>41159</c:v>
                </c:pt>
                <c:pt idx="282">
                  <c:v>41160</c:v>
                </c:pt>
                <c:pt idx="283">
                  <c:v>41161</c:v>
                </c:pt>
                <c:pt idx="284">
                  <c:v>41162</c:v>
                </c:pt>
                <c:pt idx="285">
                  <c:v>41163</c:v>
                </c:pt>
                <c:pt idx="286">
                  <c:v>41164</c:v>
                </c:pt>
                <c:pt idx="287">
                  <c:v>41165</c:v>
                </c:pt>
                <c:pt idx="288">
                  <c:v>41166</c:v>
                </c:pt>
                <c:pt idx="289">
                  <c:v>41167</c:v>
                </c:pt>
                <c:pt idx="290">
                  <c:v>41168</c:v>
                </c:pt>
                <c:pt idx="291">
                  <c:v>41169</c:v>
                </c:pt>
                <c:pt idx="292">
                  <c:v>41170</c:v>
                </c:pt>
                <c:pt idx="293">
                  <c:v>41171</c:v>
                </c:pt>
                <c:pt idx="294">
                  <c:v>41172</c:v>
                </c:pt>
                <c:pt idx="295">
                  <c:v>41173</c:v>
                </c:pt>
                <c:pt idx="296">
                  <c:v>41174</c:v>
                </c:pt>
                <c:pt idx="297">
                  <c:v>41175</c:v>
                </c:pt>
                <c:pt idx="298">
                  <c:v>41176</c:v>
                </c:pt>
                <c:pt idx="299">
                  <c:v>41177</c:v>
                </c:pt>
                <c:pt idx="300">
                  <c:v>41178</c:v>
                </c:pt>
                <c:pt idx="301">
                  <c:v>41179</c:v>
                </c:pt>
                <c:pt idx="302">
                  <c:v>41180</c:v>
                </c:pt>
                <c:pt idx="303">
                  <c:v>41181</c:v>
                </c:pt>
                <c:pt idx="304">
                  <c:v>41182</c:v>
                </c:pt>
                <c:pt idx="305">
                  <c:v>41183</c:v>
                </c:pt>
                <c:pt idx="306">
                  <c:v>41184</c:v>
                </c:pt>
                <c:pt idx="307">
                  <c:v>41185</c:v>
                </c:pt>
                <c:pt idx="308">
                  <c:v>41186</c:v>
                </c:pt>
                <c:pt idx="309">
                  <c:v>41187</c:v>
                </c:pt>
                <c:pt idx="310">
                  <c:v>41188</c:v>
                </c:pt>
                <c:pt idx="311">
                  <c:v>41189</c:v>
                </c:pt>
                <c:pt idx="312">
                  <c:v>41190</c:v>
                </c:pt>
                <c:pt idx="313">
                  <c:v>41191</c:v>
                </c:pt>
                <c:pt idx="314">
                  <c:v>41192</c:v>
                </c:pt>
                <c:pt idx="315">
                  <c:v>41193</c:v>
                </c:pt>
                <c:pt idx="316">
                  <c:v>41194</c:v>
                </c:pt>
                <c:pt idx="317">
                  <c:v>41195</c:v>
                </c:pt>
                <c:pt idx="318">
                  <c:v>41196</c:v>
                </c:pt>
                <c:pt idx="319">
                  <c:v>41197</c:v>
                </c:pt>
                <c:pt idx="320">
                  <c:v>41198</c:v>
                </c:pt>
                <c:pt idx="321">
                  <c:v>41199</c:v>
                </c:pt>
                <c:pt idx="322">
                  <c:v>41200</c:v>
                </c:pt>
                <c:pt idx="323">
                  <c:v>41201</c:v>
                </c:pt>
                <c:pt idx="324">
                  <c:v>41202</c:v>
                </c:pt>
                <c:pt idx="325">
                  <c:v>41203</c:v>
                </c:pt>
                <c:pt idx="326">
                  <c:v>41204</c:v>
                </c:pt>
                <c:pt idx="327">
                  <c:v>41205</c:v>
                </c:pt>
                <c:pt idx="328">
                  <c:v>41206</c:v>
                </c:pt>
                <c:pt idx="329">
                  <c:v>41207</c:v>
                </c:pt>
                <c:pt idx="330">
                  <c:v>41208</c:v>
                </c:pt>
                <c:pt idx="331">
                  <c:v>41209</c:v>
                </c:pt>
                <c:pt idx="332">
                  <c:v>41210</c:v>
                </c:pt>
                <c:pt idx="333">
                  <c:v>41211</c:v>
                </c:pt>
                <c:pt idx="334">
                  <c:v>41212</c:v>
                </c:pt>
                <c:pt idx="335">
                  <c:v>41213</c:v>
                </c:pt>
                <c:pt idx="336">
                  <c:v>41214</c:v>
                </c:pt>
                <c:pt idx="337">
                  <c:v>41215</c:v>
                </c:pt>
                <c:pt idx="338">
                  <c:v>41216</c:v>
                </c:pt>
                <c:pt idx="339">
                  <c:v>41217</c:v>
                </c:pt>
                <c:pt idx="340">
                  <c:v>41218</c:v>
                </c:pt>
                <c:pt idx="341">
                  <c:v>41219</c:v>
                </c:pt>
                <c:pt idx="342">
                  <c:v>41220</c:v>
                </c:pt>
                <c:pt idx="343">
                  <c:v>41221</c:v>
                </c:pt>
                <c:pt idx="344">
                  <c:v>41222</c:v>
                </c:pt>
                <c:pt idx="345">
                  <c:v>41223</c:v>
                </c:pt>
                <c:pt idx="346">
                  <c:v>41224</c:v>
                </c:pt>
                <c:pt idx="347">
                  <c:v>41225</c:v>
                </c:pt>
                <c:pt idx="348">
                  <c:v>41226</c:v>
                </c:pt>
                <c:pt idx="349">
                  <c:v>41227</c:v>
                </c:pt>
                <c:pt idx="350">
                  <c:v>41228</c:v>
                </c:pt>
                <c:pt idx="351">
                  <c:v>41229</c:v>
                </c:pt>
                <c:pt idx="352">
                  <c:v>41230</c:v>
                </c:pt>
                <c:pt idx="353">
                  <c:v>41231</c:v>
                </c:pt>
                <c:pt idx="354">
                  <c:v>41232</c:v>
                </c:pt>
                <c:pt idx="355">
                  <c:v>41233</c:v>
                </c:pt>
                <c:pt idx="356">
                  <c:v>41234</c:v>
                </c:pt>
                <c:pt idx="357">
                  <c:v>41235</c:v>
                </c:pt>
                <c:pt idx="358">
                  <c:v>41236</c:v>
                </c:pt>
                <c:pt idx="359">
                  <c:v>41237</c:v>
                </c:pt>
                <c:pt idx="360">
                  <c:v>41238</c:v>
                </c:pt>
                <c:pt idx="361">
                  <c:v>41239</c:v>
                </c:pt>
                <c:pt idx="362">
                  <c:v>41240</c:v>
                </c:pt>
                <c:pt idx="363">
                  <c:v>41241</c:v>
                </c:pt>
                <c:pt idx="364">
                  <c:v>41242</c:v>
                </c:pt>
                <c:pt idx="365">
                  <c:v>41243</c:v>
                </c:pt>
                <c:pt idx="366">
                  <c:v>41244</c:v>
                </c:pt>
                <c:pt idx="367">
                  <c:v>41245</c:v>
                </c:pt>
                <c:pt idx="368">
                  <c:v>41246</c:v>
                </c:pt>
                <c:pt idx="369">
                  <c:v>41247</c:v>
                </c:pt>
                <c:pt idx="370">
                  <c:v>41248</c:v>
                </c:pt>
                <c:pt idx="371">
                  <c:v>41249</c:v>
                </c:pt>
                <c:pt idx="372">
                  <c:v>41250</c:v>
                </c:pt>
                <c:pt idx="373">
                  <c:v>41251</c:v>
                </c:pt>
                <c:pt idx="374">
                  <c:v>41252</c:v>
                </c:pt>
                <c:pt idx="375">
                  <c:v>41253</c:v>
                </c:pt>
                <c:pt idx="376">
                  <c:v>41254</c:v>
                </c:pt>
                <c:pt idx="377">
                  <c:v>41255</c:v>
                </c:pt>
                <c:pt idx="378">
                  <c:v>41256</c:v>
                </c:pt>
                <c:pt idx="379">
                  <c:v>41257</c:v>
                </c:pt>
                <c:pt idx="380">
                  <c:v>41258</c:v>
                </c:pt>
                <c:pt idx="381">
                  <c:v>41259</c:v>
                </c:pt>
                <c:pt idx="382">
                  <c:v>41260</c:v>
                </c:pt>
                <c:pt idx="383">
                  <c:v>41261</c:v>
                </c:pt>
                <c:pt idx="384">
                  <c:v>41262</c:v>
                </c:pt>
                <c:pt idx="385">
                  <c:v>41263</c:v>
                </c:pt>
                <c:pt idx="386">
                  <c:v>41264</c:v>
                </c:pt>
                <c:pt idx="387">
                  <c:v>41265</c:v>
                </c:pt>
                <c:pt idx="388">
                  <c:v>41266</c:v>
                </c:pt>
                <c:pt idx="389">
                  <c:v>41267</c:v>
                </c:pt>
                <c:pt idx="390">
                  <c:v>41268</c:v>
                </c:pt>
                <c:pt idx="391">
                  <c:v>41269</c:v>
                </c:pt>
                <c:pt idx="392">
                  <c:v>41270</c:v>
                </c:pt>
                <c:pt idx="393">
                  <c:v>41271</c:v>
                </c:pt>
                <c:pt idx="394">
                  <c:v>41272</c:v>
                </c:pt>
                <c:pt idx="395">
                  <c:v>41273</c:v>
                </c:pt>
                <c:pt idx="396">
                  <c:v>41274</c:v>
                </c:pt>
                <c:pt idx="397">
                  <c:v>41276</c:v>
                </c:pt>
              </c:numCache>
            </c:numRef>
          </c:cat>
          <c:val>
            <c:numRef>
              <c:f>'FL sum_combine Willam'!$C$3:$C$399</c:f>
              <c:numCache>
                <c:formatCode>General</c:formatCode>
                <c:ptCount val="397"/>
                <c:pt idx="12" formatCode="0.0">
                  <c:v>37</c:v>
                </c:pt>
                <c:pt idx="15" formatCode="0.0">
                  <c:v>35.6</c:v>
                </c:pt>
                <c:pt idx="20" formatCode="0.0">
                  <c:v>37.333333333333336</c:v>
                </c:pt>
                <c:pt idx="26" formatCode="0.0">
                  <c:v>35</c:v>
                </c:pt>
                <c:pt idx="28" formatCode="0.0">
                  <c:v>35.333333333333336</c:v>
                </c:pt>
                <c:pt idx="34" formatCode="0.0">
                  <c:v>36.322580645161288</c:v>
                </c:pt>
                <c:pt idx="36" formatCode="0.0">
                  <c:v>44</c:v>
                </c:pt>
                <c:pt idx="40" formatCode="0.0">
                  <c:v>38.571428571428569</c:v>
                </c:pt>
                <c:pt idx="41" formatCode="0.0">
                  <c:v>37.333333333333336</c:v>
                </c:pt>
                <c:pt idx="42" formatCode="0.0">
                  <c:v>35.5</c:v>
                </c:pt>
                <c:pt idx="43" formatCode="0.0">
                  <c:v>35.666666666666664</c:v>
                </c:pt>
                <c:pt idx="47" formatCode="0.0">
                  <c:v>37.736842105263158</c:v>
                </c:pt>
                <c:pt idx="50" formatCode="0.0">
                  <c:v>38</c:v>
                </c:pt>
                <c:pt idx="53" formatCode="0.0">
                  <c:v>38.476190476190474</c:v>
                </c:pt>
                <c:pt idx="55" formatCode="0.0">
                  <c:v>39.857142857142854</c:v>
                </c:pt>
                <c:pt idx="56" formatCode="0.0">
                  <c:v>38.1</c:v>
                </c:pt>
                <c:pt idx="63" formatCode="0.0">
                  <c:v>35.799999999999997</c:v>
                </c:pt>
                <c:pt idx="64" formatCode="0.0">
                  <c:v>40.225806451612904</c:v>
                </c:pt>
                <c:pt idx="69" formatCode="0.0">
                  <c:v>39.384615384615387</c:v>
                </c:pt>
                <c:pt idx="70" formatCode="0.0">
                  <c:v>38.964912280701753</c:v>
                </c:pt>
                <c:pt idx="71" formatCode="0.0">
                  <c:v>40.755102040816325</c:v>
                </c:pt>
                <c:pt idx="75" formatCode="0.0">
                  <c:v>42</c:v>
                </c:pt>
                <c:pt idx="76" formatCode="0.0">
                  <c:v>40.432203389830505</c:v>
                </c:pt>
                <c:pt idx="77" formatCode="0.0">
                  <c:v>40.351485148514854</c:v>
                </c:pt>
                <c:pt idx="82" formatCode="0.0">
                  <c:v>39.073170731707314</c:v>
                </c:pt>
                <c:pt idx="83" formatCode="0.0">
                  <c:v>41.842696629213485</c:v>
                </c:pt>
                <c:pt idx="88" formatCode="0.0">
                  <c:v>40.164705882352941</c:v>
                </c:pt>
                <c:pt idx="89" formatCode="0.0">
                  <c:v>45</c:v>
                </c:pt>
                <c:pt idx="95" formatCode="0.0">
                  <c:v>41.96</c:v>
                </c:pt>
                <c:pt idx="96" formatCode="0.0">
                  <c:v>44.487804878048777</c:v>
                </c:pt>
                <c:pt idx="97" formatCode="0.0">
                  <c:v>42</c:v>
                </c:pt>
                <c:pt idx="98" formatCode="0.0">
                  <c:v>44.272727272727273</c:v>
                </c:pt>
                <c:pt idx="102" formatCode="0.0">
                  <c:v>44.25</c:v>
                </c:pt>
                <c:pt idx="105" formatCode="0.0">
                  <c:v>44.12903225806452</c:v>
                </c:pt>
                <c:pt idx="110" formatCode="0.0">
                  <c:v>47.509090909090908</c:v>
                </c:pt>
                <c:pt idx="123" formatCode="0.0">
                  <c:v>42</c:v>
                </c:pt>
                <c:pt idx="124" formatCode="0.0">
                  <c:v>52.782608695652172</c:v>
                </c:pt>
                <c:pt idx="127" formatCode="0.0">
                  <c:v>44</c:v>
                </c:pt>
                <c:pt idx="131" formatCode="0.0">
                  <c:v>52.3515625</c:v>
                </c:pt>
                <c:pt idx="133" formatCode="0.0">
                  <c:v>59.625</c:v>
                </c:pt>
                <c:pt idx="140" formatCode="0.0">
                  <c:v>53.684210526315788</c:v>
                </c:pt>
                <c:pt idx="147" formatCode="0.0">
                  <c:v>53.153846153846153</c:v>
                </c:pt>
              </c:numCache>
            </c:numRef>
          </c:val>
          <c:smooth val="0"/>
        </c:ser>
        <c:ser>
          <c:idx val="0"/>
          <c:order val="1"/>
          <c:tx>
            <c:strRef>
              <c:f>'FL sum_combine Willam'!$D$2</c:f>
              <c:strCache>
                <c:ptCount val="1"/>
                <c:pt idx="0">
                  <c:v>Willamette juvenile</c:v>
                </c:pt>
              </c:strCache>
            </c:strRef>
          </c:tx>
          <c:spPr>
            <a:ln>
              <a:noFill/>
            </a:ln>
          </c:spPr>
          <c:marker>
            <c:symbol val="diamond"/>
            <c:size val="5"/>
            <c:spPr>
              <a:solidFill>
                <a:srgbClr val="0070C0"/>
              </a:solidFill>
              <a:ln>
                <a:solidFill>
                  <a:schemeClr val="tx1"/>
                </a:solidFill>
              </a:ln>
            </c:spPr>
          </c:marker>
          <c:cat>
            <c:numRef>
              <c:f>'FL sum_combine Willam'!$A$3:$A$400</c:f>
              <c:numCache>
                <c:formatCode>m/d/yyyy</c:formatCode>
                <c:ptCount val="398"/>
                <c:pt idx="0">
                  <c:v>40878</c:v>
                </c:pt>
                <c:pt idx="1">
                  <c:v>40879</c:v>
                </c:pt>
                <c:pt idx="2">
                  <c:v>40880</c:v>
                </c:pt>
                <c:pt idx="3">
                  <c:v>40881</c:v>
                </c:pt>
                <c:pt idx="4">
                  <c:v>40882</c:v>
                </c:pt>
                <c:pt idx="5">
                  <c:v>40883</c:v>
                </c:pt>
                <c:pt idx="6">
                  <c:v>40884</c:v>
                </c:pt>
                <c:pt idx="7">
                  <c:v>40885</c:v>
                </c:pt>
                <c:pt idx="8">
                  <c:v>40886</c:v>
                </c:pt>
                <c:pt idx="9">
                  <c:v>40887</c:v>
                </c:pt>
                <c:pt idx="10">
                  <c:v>40888</c:v>
                </c:pt>
                <c:pt idx="11">
                  <c:v>40889</c:v>
                </c:pt>
                <c:pt idx="12">
                  <c:v>40890</c:v>
                </c:pt>
                <c:pt idx="13">
                  <c:v>40891</c:v>
                </c:pt>
                <c:pt idx="14">
                  <c:v>40892</c:v>
                </c:pt>
                <c:pt idx="15">
                  <c:v>40893</c:v>
                </c:pt>
                <c:pt idx="16">
                  <c:v>40894</c:v>
                </c:pt>
                <c:pt idx="17">
                  <c:v>40895</c:v>
                </c:pt>
                <c:pt idx="18">
                  <c:v>40896</c:v>
                </c:pt>
                <c:pt idx="19">
                  <c:v>40897</c:v>
                </c:pt>
                <c:pt idx="20">
                  <c:v>40898</c:v>
                </c:pt>
                <c:pt idx="21">
                  <c:v>40899</c:v>
                </c:pt>
                <c:pt idx="22">
                  <c:v>40900</c:v>
                </c:pt>
                <c:pt idx="23">
                  <c:v>40901</c:v>
                </c:pt>
                <c:pt idx="24">
                  <c:v>40902</c:v>
                </c:pt>
                <c:pt idx="25">
                  <c:v>40903</c:v>
                </c:pt>
                <c:pt idx="26">
                  <c:v>40904</c:v>
                </c:pt>
                <c:pt idx="27">
                  <c:v>40905</c:v>
                </c:pt>
                <c:pt idx="28">
                  <c:v>40906</c:v>
                </c:pt>
                <c:pt idx="29">
                  <c:v>40907</c:v>
                </c:pt>
                <c:pt idx="30">
                  <c:v>40908</c:v>
                </c:pt>
                <c:pt idx="31">
                  <c:v>40909</c:v>
                </c:pt>
                <c:pt idx="32">
                  <c:v>40910</c:v>
                </c:pt>
                <c:pt idx="33">
                  <c:v>40911</c:v>
                </c:pt>
                <c:pt idx="34">
                  <c:v>40912</c:v>
                </c:pt>
                <c:pt idx="35">
                  <c:v>40913</c:v>
                </c:pt>
                <c:pt idx="36">
                  <c:v>40914</c:v>
                </c:pt>
                <c:pt idx="37">
                  <c:v>40915</c:v>
                </c:pt>
                <c:pt idx="38">
                  <c:v>40916</c:v>
                </c:pt>
                <c:pt idx="39">
                  <c:v>40917</c:v>
                </c:pt>
                <c:pt idx="40">
                  <c:v>40918</c:v>
                </c:pt>
                <c:pt idx="41">
                  <c:v>40919</c:v>
                </c:pt>
                <c:pt idx="42">
                  <c:v>40920</c:v>
                </c:pt>
                <c:pt idx="43">
                  <c:v>40921</c:v>
                </c:pt>
                <c:pt idx="44">
                  <c:v>40922</c:v>
                </c:pt>
                <c:pt idx="45">
                  <c:v>40923</c:v>
                </c:pt>
                <c:pt idx="46">
                  <c:v>40924</c:v>
                </c:pt>
                <c:pt idx="47">
                  <c:v>40925</c:v>
                </c:pt>
                <c:pt idx="48">
                  <c:v>40926</c:v>
                </c:pt>
                <c:pt idx="49">
                  <c:v>40927</c:v>
                </c:pt>
                <c:pt idx="50">
                  <c:v>40928</c:v>
                </c:pt>
                <c:pt idx="51">
                  <c:v>40929</c:v>
                </c:pt>
                <c:pt idx="52">
                  <c:v>40930</c:v>
                </c:pt>
                <c:pt idx="53">
                  <c:v>40931</c:v>
                </c:pt>
                <c:pt idx="54">
                  <c:v>40932</c:v>
                </c:pt>
                <c:pt idx="55">
                  <c:v>40933</c:v>
                </c:pt>
                <c:pt idx="56">
                  <c:v>40934</c:v>
                </c:pt>
                <c:pt idx="57">
                  <c:v>40935</c:v>
                </c:pt>
                <c:pt idx="58">
                  <c:v>40936</c:v>
                </c:pt>
                <c:pt idx="59">
                  <c:v>40937</c:v>
                </c:pt>
                <c:pt idx="60">
                  <c:v>40938</c:v>
                </c:pt>
                <c:pt idx="61">
                  <c:v>40939</c:v>
                </c:pt>
                <c:pt idx="62">
                  <c:v>40940</c:v>
                </c:pt>
                <c:pt idx="63">
                  <c:v>40941</c:v>
                </c:pt>
                <c:pt idx="64">
                  <c:v>40942</c:v>
                </c:pt>
                <c:pt idx="65">
                  <c:v>40943</c:v>
                </c:pt>
                <c:pt idx="66">
                  <c:v>40944</c:v>
                </c:pt>
                <c:pt idx="67">
                  <c:v>40945</c:v>
                </c:pt>
                <c:pt idx="68">
                  <c:v>40946</c:v>
                </c:pt>
                <c:pt idx="69">
                  <c:v>40947</c:v>
                </c:pt>
                <c:pt idx="70">
                  <c:v>40948</c:v>
                </c:pt>
                <c:pt idx="71">
                  <c:v>40949</c:v>
                </c:pt>
                <c:pt idx="72">
                  <c:v>40950</c:v>
                </c:pt>
                <c:pt idx="73">
                  <c:v>40951</c:v>
                </c:pt>
                <c:pt idx="74">
                  <c:v>40952</c:v>
                </c:pt>
                <c:pt idx="75">
                  <c:v>40953</c:v>
                </c:pt>
                <c:pt idx="76">
                  <c:v>40954</c:v>
                </c:pt>
                <c:pt idx="77">
                  <c:v>40955</c:v>
                </c:pt>
                <c:pt idx="78">
                  <c:v>40956</c:v>
                </c:pt>
                <c:pt idx="79">
                  <c:v>40957</c:v>
                </c:pt>
                <c:pt idx="80">
                  <c:v>40958</c:v>
                </c:pt>
                <c:pt idx="81">
                  <c:v>40959</c:v>
                </c:pt>
                <c:pt idx="82">
                  <c:v>40960</c:v>
                </c:pt>
                <c:pt idx="83">
                  <c:v>40961</c:v>
                </c:pt>
                <c:pt idx="84">
                  <c:v>40962</c:v>
                </c:pt>
                <c:pt idx="85">
                  <c:v>40963</c:v>
                </c:pt>
                <c:pt idx="86">
                  <c:v>40964</c:v>
                </c:pt>
                <c:pt idx="87">
                  <c:v>40965</c:v>
                </c:pt>
                <c:pt idx="88">
                  <c:v>40966</c:v>
                </c:pt>
                <c:pt idx="89">
                  <c:v>40967</c:v>
                </c:pt>
                <c:pt idx="90">
                  <c:v>40968</c:v>
                </c:pt>
                <c:pt idx="91">
                  <c:v>40969</c:v>
                </c:pt>
                <c:pt idx="92">
                  <c:v>40970</c:v>
                </c:pt>
                <c:pt idx="93">
                  <c:v>40971</c:v>
                </c:pt>
                <c:pt idx="94">
                  <c:v>40972</c:v>
                </c:pt>
                <c:pt idx="95">
                  <c:v>40973</c:v>
                </c:pt>
                <c:pt idx="96">
                  <c:v>40974</c:v>
                </c:pt>
                <c:pt idx="97">
                  <c:v>40975</c:v>
                </c:pt>
                <c:pt idx="98">
                  <c:v>40976</c:v>
                </c:pt>
                <c:pt idx="99">
                  <c:v>40977</c:v>
                </c:pt>
                <c:pt idx="100">
                  <c:v>40978</c:v>
                </c:pt>
                <c:pt idx="101">
                  <c:v>40979</c:v>
                </c:pt>
                <c:pt idx="102">
                  <c:v>40980</c:v>
                </c:pt>
                <c:pt idx="103">
                  <c:v>40981</c:v>
                </c:pt>
                <c:pt idx="104">
                  <c:v>40982</c:v>
                </c:pt>
                <c:pt idx="105">
                  <c:v>40983</c:v>
                </c:pt>
                <c:pt idx="106">
                  <c:v>40984</c:v>
                </c:pt>
                <c:pt idx="107">
                  <c:v>40985</c:v>
                </c:pt>
                <c:pt idx="108">
                  <c:v>40986</c:v>
                </c:pt>
                <c:pt idx="109">
                  <c:v>40987</c:v>
                </c:pt>
                <c:pt idx="110">
                  <c:v>40988</c:v>
                </c:pt>
                <c:pt idx="111">
                  <c:v>40989</c:v>
                </c:pt>
                <c:pt idx="112">
                  <c:v>40990</c:v>
                </c:pt>
                <c:pt idx="113">
                  <c:v>40991</c:v>
                </c:pt>
                <c:pt idx="114">
                  <c:v>40992</c:v>
                </c:pt>
                <c:pt idx="115">
                  <c:v>40993</c:v>
                </c:pt>
                <c:pt idx="116">
                  <c:v>40994</c:v>
                </c:pt>
                <c:pt idx="117">
                  <c:v>40995</c:v>
                </c:pt>
                <c:pt idx="118">
                  <c:v>40996</c:v>
                </c:pt>
                <c:pt idx="119">
                  <c:v>40997</c:v>
                </c:pt>
                <c:pt idx="120">
                  <c:v>40998</c:v>
                </c:pt>
                <c:pt idx="121">
                  <c:v>40999</c:v>
                </c:pt>
                <c:pt idx="122">
                  <c:v>41000</c:v>
                </c:pt>
                <c:pt idx="123">
                  <c:v>41001</c:v>
                </c:pt>
                <c:pt idx="124">
                  <c:v>41002</c:v>
                </c:pt>
                <c:pt idx="125">
                  <c:v>41003</c:v>
                </c:pt>
                <c:pt idx="126">
                  <c:v>41004</c:v>
                </c:pt>
                <c:pt idx="127">
                  <c:v>41005</c:v>
                </c:pt>
                <c:pt idx="128">
                  <c:v>41006</c:v>
                </c:pt>
                <c:pt idx="129">
                  <c:v>41007</c:v>
                </c:pt>
                <c:pt idx="130">
                  <c:v>41008</c:v>
                </c:pt>
                <c:pt idx="131">
                  <c:v>41009</c:v>
                </c:pt>
                <c:pt idx="132">
                  <c:v>41010</c:v>
                </c:pt>
                <c:pt idx="133">
                  <c:v>41011</c:v>
                </c:pt>
                <c:pt idx="134">
                  <c:v>41012</c:v>
                </c:pt>
                <c:pt idx="135">
                  <c:v>41013</c:v>
                </c:pt>
                <c:pt idx="136">
                  <c:v>41014</c:v>
                </c:pt>
                <c:pt idx="137">
                  <c:v>41015</c:v>
                </c:pt>
                <c:pt idx="138">
                  <c:v>41016</c:v>
                </c:pt>
                <c:pt idx="139">
                  <c:v>41017</c:v>
                </c:pt>
                <c:pt idx="140">
                  <c:v>41018</c:v>
                </c:pt>
                <c:pt idx="141">
                  <c:v>41019</c:v>
                </c:pt>
                <c:pt idx="142">
                  <c:v>41020</c:v>
                </c:pt>
                <c:pt idx="143">
                  <c:v>41021</c:v>
                </c:pt>
                <c:pt idx="144">
                  <c:v>41022</c:v>
                </c:pt>
                <c:pt idx="145">
                  <c:v>41023</c:v>
                </c:pt>
                <c:pt idx="146">
                  <c:v>41024</c:v>
                </c:pt>
                <c:pt idx="147">
                  <c:v>41025</c:v>
                </c:pt>
                <c:pt idx="148">
                  <c:v>41026</c:v>
                </c:pt>
                <c:pt idx="149">
                  <c:v>41027</c:v>
                </c:pt>
                <c:pt idx="150">
                  <c:v>41028</c:v>
                </c:pt>
                <c:pt idx="151">
                  <c:v>41029</c:v>
                </c:pt>
                <c:pt idx="152">
                  <c:v>41030</c:v>
                </c:pt>
                <c:pt idx="153">
                  <c:v>41031</c:v>
                </c:pt>
                <c:pt idx="154">
                  <c:v>41032</c:v>
                </c:pt>
                <c:pt idx="155">
                  <c:v>41033</c:v>
                </c:pt>
                <c:pt idx="156">
                  <c:v>41034</c:v>
                </c:pt>
                <c:pt idx="157">
                  <c:v>41035</c:v>
                </c:pt>
                <c:pt idx="158">
                  <c:v>41036</c:v>
                </c:pt>
                <c:pt idx="159">
                  <c:v>41037</c:v>
                </c:pt>
                <c:pt idx="160">
                  <c:v>41038</c:v>
                </c:pt>
                <c:pt idx="161">
                  <c:v>41039</c:v>
                </c:pt>
                <c:pt idx="162">
                  <c:v>41040</c:v>
                </c:pt>
                <c:pt idx="163">
                  <c:v>41041</c:v>
                </c:pt>
                <c:pt idx="164">
                  <c:v>41042</c:v>
                </c:pt>
                <c:pt idx="165">
                  <c:v>41043</c:v>
                </c:pt>
                <c:pt idx="166">
                  <c:v>41044</c:v>
                </c:pt>
                <c:pt idx="167">
                  <c:v>41045</c:v>
                </c:pt>
                <c:pt idx="168">
                  <c:v>41046</c:v>
                </c:pt>
                <c:pt idx="169">
                  <c:v>41047</c:v>
                </c:pt>
                <c:pt idx="170">
                  <c:v>41048</c:v>
                </c:pt>
                <c:pt idx="171">
                  <c:v>41049</c:v>
                </c:pt>
                <c:pt idx="172">
                  <c:v>41050</c:v>
                </c:pt>
                <c:pt idx="173">
                  <c:v>41051</c:v>
                </c:pt>
                <c:pt idx="174">
                  <c:v>41052</c:v>
                </c:pt>
                <c:pt idx="175">
                  <c:v>41053</c:v>
                </c:pt>
                <c:pt idx="176">
                  <c:v>41054</c:v>
                </c:pt>
                <c:pt idx="177">
                  <c:v>41055</c:v>
                </c:pt>
                <c:pt idx="178">
                  <c:v>41056</c:v>
                </c:pt>
                <c:pt idx="179">
                  <c:v>41057</c:v>
                </c:pt>
                <c:pt idx="180">
                  <c:v>41058</c:v>
                </c:pt>
                <c:pt idx="181">
                  <c:v>41059</c:v>
                </c:pt>
                <c:pt idx="182">
                  <c:v>41060</c:v>
                </c:pt>
                <c:pt idx="183">
                  <c:v>41061</c:v>
                </c:pt>
                <c:pt idx="184">
                  <c:v>41062</c:v>
                </c:pt>
                <c:pt idx="185">
                  <c:v>41063</c:v>
                </c:pt>
                <c:pt idx="186">
                  <c:v>41064</c:v>
                </c:pt>
                <c:pt idx="187">
                  <c:v>41065</c:v>
                </c:pt>
                <c:pt idx="188">
                  <c:v>41066</c:v>
                </c:pt>
                <c:pt idx="189">
                  <c:v>41067</c:v>
                </c:pt>
                <c:pt idx="190">
                  <c:v>41068</c:v>
                </c:pt>
                <c:pt idx="191">
                  <c:v>41069</c:v>
                </c:pt>
                <c:pt idx="192">
                  <c:v>41070</c:v>
                </c:pt>
                <c:pt idx="193">
                  <c:v>41071</c:v>
                </c:pt>
                <c:pt idx="194">
                  <c:v>41072</c:v>
                </c:pt>
                <c:pt idx="195">
                  <c:v>41073</c:v>
                </c:pt>
                <c:pt idx="196">
                  <c:v>41074</c:v>
                </c:pt>
                <c:pt idx="197">
                  <c:v>41075</c:v>
                </c:pt>
                <c:pt idx="198">
                  <c:v>41076</c:v>
                </c:pt>
                <c:pt idx="199">
                  <c:v>41077</c:v>
                </c:pt>
                <c:pt idx="200">
                  <c:v>41078</c:v>
                </c:pt>
                <c:pt idx="201">
                  <c:v>41079</c:v>
                </c:pt>
                <c:pt idx="202">
                  <c:v>41080</c:v>
                </c:pt>
                <c:pt idx="203">
                  <c:v>41081</c:v>
                </c:pt>
                <c:pt idx="204">
                  <c:v>41082</c:v>
                </c:pt>
                <c:pt idx="205">
                  <c:v>41083</c:v>
                </c:pt>
                <c:pt idx="206">
                  <c:v>41084</c:v>
                </c:pt>
                <c:pt idx="207">
                  <c:v>41085</c:v>
                </c:pt>
                <c:pt idx="208">
                  <c:v>41086</c:v>
                </c:pt>
                <c:pt idx="209">
                  <c:v>41087</c:v>
                </c:pt>
                <c:pt idx="210">
                  <c:v>41088</c:v>
                </c:pt>
                <c:pt idx="211">
                  <c:v>41089</c:v>
                </c:pt>
                <c:pt idx="212">
                  <c:v>41090</c:v>
                </c:pt>
                <c:pt idx="213">
                  <c:v>41091</c:v>
                </c:pt>
                <c:pt idx="214">
                  <c:v>41092</c:v>
                </c:pt>
                <c:pt idx="215">
                  <c:v>41093</c:v>
                </c:pt>
                <c:pt idx="216">
                  <c:v>41094</c:v>
                </c:pt>
                <c:pt idx="217">
                  <c:v>41095</c:v>
                </c:pt>
                <c:pt idx="218">
                  <c:v>41096</c:v>
                </c:pt>
                <c:pt idx="219">
                  <c:v>41097</c:v>
                </c:pt>
                <c:pt idx="220">
                  <c:v>41098</c:v>
                </c:pt>
                <c:pt idx="221">
                  <c:v>41099</c:v>
                </c:pt>
                <c:pt idx="222">
                  <c:v>41100</c:v>
                </c:pt>
                <c:pt idx="223">
                  <c:v>41101</c:v>
                </c:pt>
                <c:pt idx="224">
                  <c:v>41102</c:v>
                </c:pt>
                <c:pt idx="225">
                  <c:v>41103</c:v>
                </c:pt>
                <c:pt idx="226">
                  <c:v>41104</c:v>
                </c:pt>
                <c:pt idx="227">
                  <c:v>41105</c:v>
                </c:pt>
                <c:pt idx="228">
                  <c:v>41106</c:v>
                </c:pt>
                <c:pt idx="229">
                  <c:v>41107</c:v>
                </c:pt>
                <c:pt idx="230">
                  <c:v>41108</c:v>
                </c:pt>
                <c:pt idx="231">
                  <c:v>41109</c:v>
                </c:pt>
                <c:pt idx="232">
                  <c:v>41110</c:v>
                </c:pt>
                <c:pt idx="233">
                  <c:v>41111</c:v>
                </c:pt>
                <c:pt idx="234">
                  <c:v>41112</c:v>
                </c:pt>
                <c:pt idx="235">
                  <c:v>41113</c:v>
                </c:pt>
                <c:pt idx="236">
                  <c:v>41114</c:v>
                </c:pt>
                <c:pt idx="237">
                  <c:v>41115</c:v>
                </c:pt>
                <c:pt idx="238">
                  <c:v>41116</c:v>
                </c:pt>
                <c:pt idx="239">
                  <c:v>41117</c:v>
                </c:pt>
                <c:pt idx="240">
                  <c:v>41118</c:v>
                </c:pt>
                <c:pt idx="241">
                  <c:v>41119</c:v>
                </c:pt>
                <c:pt idx="242">
                  <c:v>41120</c:v>
                </c:pt>
                <c:pt idx="243">
                  <c:v>41121</c:v>
                </c:pt>
                <c:pt idx="244">
                  <c:v>41122</c:v>
                </c:pt>
                <c:pt idx="245">
                  <c:v>41123</c:v>
                </c:pt>
                <c:pt idx="246">
                  <c:v>41124</c:v>
                </c:pt>
                <c:pt idx="247">
                  <c:v>41125</c:v>
                </c:pt>
                <c:pt idx="248">
                  <c:v>41126</c:v>
                </c:pt>
                <c:pt idx="249">
                  <c:v>41127</c:v>
                </c:pt>
                <c:pt idx="250">
                  <c:v>41128</c:v>
                </c:pt>
                <c:pt idx="251">
                  <c:v>41129</c:v>
                </c:pt>
                <c:pt idx="252">
                  <c:v>41130</c:v>
                </c:pt>
                <c:pt idx="253">
                  <c:v>41131</c:v>
                </c:pt>
                <c:pt idx="254">
                  <c:v>41132</c:v>
                </c:pt>
                <c:pt idx="255">
                  <c:v>41133</c:v>
                </c:pt>
                <c:pt idx="256">
                  <c:v>41134</c:v>
                </c:pt>
                <c:pt idx="257">
                  <c:v>41135</c:v>
                </c:pt>
                <c:pt idx="258">
                  <c:v>41136</c:v>
                </c:pt>
                <c:pt idx="259">
                  <c:v>41137</c:v>
                </c:pt>
                <c:pt idx="260">
                  <c:v>41138</c:v>
                </c:pt>
                <c:pt idx="261">
                  <c:v>41139</c:v>
                </c:pt>
                <c:pt idx="262">
                  <c:v>41140</c:v>
                </c:pt>
                <c:pt idx="263">
                  <c:v>41141</c:v>
                </c:pt>
                <c:pt idx="264">
                  <c:v>41142</c:v>
                </c:pt>
                <c:pt idx="265">
                  <c:v>41143</c:v>
                </c:pt>
                <c:pt idx="266">
                  <c:v>41144</c:v>
                </c:pt>
                <c:pt idx="267">
                  <c:v>41145</c:v>
                </c:pt>
                <c:pt idx="268">
                  <c:v>41146</c:v>
                </c:pt>
                <c:pt idx="269">
                  <c:v>41147</c:v>
                </c:pt>
                <c:pt idx="270">
                  <c:v>41148</c:v>
                </c:pt>
                <c:pt idx="271">
                  <c:v>41149</c:v>
                </c:pt>
                <c:pt idx="272">
                  <c:v>41150</c:v>
                </c:pt>
                <c:pt idx="273">
                  <c:v>41151</c:v>
                </c:pt>
                <c:pt idx="274">
                  <c:v>41152</c:v>
                </c:pt>
                <c:pt idx="275">
                  <c:v>41153</c:v>
                </c:pt>
                <c:pt idx="276">
                  <c:v>41154</c:v>
                </c:pt>
                <c:pt idx="277">
                  <c:v>41155</c:v>
                </c:pt>
                <c:pt idx="278">
                  <c:v>41156</c:v>
                </c:pt>
                <c:pt idx="279">
                  <c:v>41157</c:v>
                </c:pt>
                <c:pt idx="280">
                  <c:v>41158</c:v>
                </c:pt>
                <c:pt idx="281">
                  <c:v>41159</c:v>
                </c:pt>
                <c:pt idx="282">
                  <c:v>41160</c:v>
                </c:pt>
                <c:pt idx="283">
                  <c:v>41161</c:v>
                </c:pt>
                <c:pt idx="284">
                  <c:v>41162</c:v>
                </c:pt>
                <c:pt idx="285">
                  <c:v>41163</c:v>
                </c:pt>
                <c:pt idx="286">
                  <c:v>41164</c:v>
                </c:pt>
                <c:pt idx="287">
                  <c:v>41165</c:v>
                </c:pt>
                <c:pt idx="288">
                  <c:v>41166</c:v>
                </c:pt>
                <c:pt idx="289">
                  <c:v>41167</c:v>
                </c:pt>
                <c:pt idx="290">
                  <c:v>41168</c:v>
                </c:pt>
                <c:pt idx="291">
                  <c:v>41169</c:v>
                </c:pt>
                <c:pt idx="292">
                  <c:v>41170</c:v>
                </c:pt>
                <c:pt idx="293">
                  <c:v>41171</c:v>
                </c:pt>
                <c:pt idx="294">
                  <c:v>41172</c:v>
                </c:pt>
                <c:pt idx="295">
                  <c:v>41173</c:v>
                </c:pt>
                <c:pt idx="296">
                  <c:v>41174</c:v>
                </c:pt>
                <c:pt idx="297">
                  <c:v>41175</c:v>
                </c:pt>
                <c:pt idx="298">
                  <c:v>41176</c:v>
                </c:pt>
                <c:pt idx="299">
                  <c:v>41177</c:v>
                </c:pt>
                <c:pt idx="300">
                  <c:v>41178</c:v>
                </c:pt>
                <c:pt idx="301">
                  <c:v>41179</c:v>
                </c:pt>
                <c:pt idx="302">
                  <c:v>41180</c:v>
                </c:pt>
                <c:pt idx="303">
                  <c:v>41181</c:v>
                </c:pt>
                <c:pt idx="304">
                  <c:v>41182</c:v>
                </c:pt>
                <c:pt idx="305">
                  <c:v>41183</c:v>
                </c:pt>
                <c:pt idx="306">
                  <c:v>41184</c:v>
                </c:pt>
                <c:pt idx="307">
                  <c:v>41185</c:v>
                </c:pt>
                <c:pt idx="308">
                  <c:v>41186</c:v>
                </c:pt>
                <c:pt idx="309">
                  <c:v>41187</c:v>
                </c:pt>
                <c:pt idx="310">
                  <c:v>41188</c:v>
                </c:pt>
                <c:pt idx="311">
                  <c:v>41189</c:v>
                </c:pt>
                <c:pt idx="312">
                  <c:v>41190</c:v>
                </c:pt>
                <c:pt idx="313">
                  <c:v>41191</c:v>
                </c:pt>
                <c:pt idx="314">
                  <c:v>41192</c:v>
                </c:pt>
                <c:pt idx="315">
                  <c:v>41193</c:v>
                </c:pt>
                <c:pt idx="316">
                  <c:v>41194</c:v>
                </c:pt>
                <c:pt idx="317">
                  <c:v>41195</c:v>
                </c:pt>
                <c:pt idx="318">
                  <c:v>41196</c:v>
                </c:pt>
                <c:pt idx="319">
                  <c:v>41197</c:v>
                </c:pt>
                <c:pt idx="320">
                  <c:v>41198</c:v>
                </c:pt>
                <c:pt idx="321">
                  <c:v>41199</c:v>
                </c:pt>
                <c:pt idx="322">
                  <c:v>41200</c:v>
                </c:pt>
                <c:pt idx="323">
                  <c:v>41201</c:v>
                </c:pt>
                <c:pt idx="324">
                  <c:v>41202</c:v>
                </c:pt>
                <c:pt idx="325">
                  <c:v>41203</c:v>
                </c:pt>
                <c:pt idx="326">
                  <c:v>41204</c:v>
                </c:pt>
                <c:pt idx="327">
                  <c:v>41205</c:v>
                </c:pt>
                <c:pt idx="328">
                  <c:v>41206</c:v>
                </c:pt>
                <c:pt idx="329">
                  <c:v>41207</c:v>
                </c:pt>
                <c:pt idx="330">
                  <c:v>41208</c:v>
                </c:pt>
                <c:pt idx="331">
                  <c:v>41209</c:v>
                </c:pt>
                <c:pt idx="332">
                  <c:v>41210</c:v>
                </c:pt>
                <c:pt idx="333">
                  <c:v>41211</c:v>
                </c:pt>
                <c:pt idx="334">
                  <c:v>41212</c:v>
                </c:pt>
                <c:pt idx="335">
                  <c:v>41213</c:v>
                </c:pt>
                <c:pt idx="336">
                  <c:v>41214</c:v>
                </c:pt>
                <c:pt idx="337">
                  <c:v>41215</c:v>
                </c:pt>
                <c:pt idx="338">
                  <c:v>41216</c:v>
                </c:pt>
                <c:pt idx="339">
                  <c:v>41217</c:v>
                </c:pt>
                <c:pt idx="340">
                  <c:v>41218</c:v>
                </c:pt>
                <c:pt idx="341">
                  <c:v>41219</c:v>
                </c:pt>
                <c:pt idx="342">
                  <c:v>41220</c:v>
                </c:pt>
                <c:pt idx="343">
                  <c:v>41221</c:v>
                </c:pt>
                <c:pt idx="344">
                  <c:v>41222</c:v>
                </c:pt>
                <c:pt idx="345">
                  <c:v>41223</c:v>
                </c:pt>
                <c:pt idx="346">
                  <c:v>41224</c:v>
                </c:pt>
                <c:pt idx="347">
                  <c:v>41225</c:v>
                </c:pt>
                <c:pt idx="348">
                  <c:v>41226</c:v>
                </c:pt>
                <c:pt idx="349">
                  <c:v>41227</c:v>
                </c:pt>
                <c:pt idx="350">
                  <c:v>41228</c:v>
                </c:pt>
                <c:pt idx="351">
                  <c:v>41229</c:v>
                </c:pt>
                <c:pt idx="352">
                  <c:v>41230</c:v>
                </c:pt>
                <c:pt idx="353">
                  <c:v>41231</c:v>
                </c:pt>
                <c:pt idx="354">
                  <c:v>41232</c:v>
                </c:pt>
                <c:pt idx="355">
                  <c:v>41233</c:v>
                </c:pt>
                <c:pt idx="356">
                  <c:v>41234</c:v>
                </c:pt>
                <c:pt idx="357">
                  <c:v>41235</c:v>
                </c:pt>
                <c:pt idx="358">
                  <c:v>41236</c:v>
                </c:pt>
                <c:pt idx="359">
                  <c:v>41237</c:v>
                </c:pt>
                <c:pt idx="360">
                  <c:v>41238</c:v>
                </c:pt>
                <c:pt idx="361">
                  <c:v>41239</c:v>
                </c:pt>
                <c:pt idx="362">
                  <c:v>41240</c:v>
                </c:pt>
                <c:pt idx="363">
                  <c:v>41241</c:v>
                </c:pt>
                <c:pt idx="364">
                  <c:v>41242</c:v>
                </c:pt>
                <c:pt idx="365">
                  <c:v>41243</c:v>
                </c:pt>
                <c:pt idx="366">
                  <c:v>41244</c:v>
                </c:pt>
                <c:pt idx="367">
                  <c:v>41245</c:v>
                </c:pt>
                <c:pt idx="368">
                  <c:v>41246</c:v>
                </c:pt>
                <c:pt idx="369">
                  <c:v>41247</c:v>
                </c:pt>
                <c:pt idx="370">
                  <c:v>41248</c:v>
                </c:pt>
                <c:pt idx="371">
                  <c:v>41249</c:v>
                </c:pt>
                <c:pt idx="372">
                  <c:v>41250</c:v>
                </c:pt>
                <c:pt idx="373">
                  <c:v>41251</c:v>
                </c:pt>
                <c:pt idx="374">
                  <c:v>41252</c:v>
                </c:pt>
                <c:pt idx="375">
                  <c:v>41253</c:v>
                </c:pt>
                <c:pt idx="376">
                  <c:v>41254</c:v>
                </c:pt>
                <c:pt idx="377">
                  <c:v>41255</c:v>
                </c:pt>
                <c:pt idx="378">
                  <c:v>41256</c:v>
                </c:pt>
                <c:pt idx="379">
                  <c:v>41257</c:v>
                </c:pt>
                <c:pt idx="380">
                  <c:v>41258</c:v>
                </c:pt>
                <c:pt idx="381">
                  <c:v>41259</c:v>
                </c:pt>
                <c:pt idx="382">
                  <c:v>41260</c:v>
                </c:pt>
                <c:pt idx="383">
                  <c:v>41261</c:v>
                </c:pt>
                <c:pt idx="384">
                  <c:v>41262</c:v>
                </c:pt>
                <c:pt idx="385">
                  <c:v>41263</c:v>
                </c:pt>
                <c:pt idx="386">
                  <c:v>41264</c:v>
                </c:pt>
                <c:pt idx="387">
                  <c:v>41265</c:v>
                </c:pt>
                <c:pt idx="388">
                  <c:v>41266</c:v>
                </c:pt>
                <c:pt idx="389">
                  <c:v>41267</c:v>
                </c:pt>
                <c:pt idx="390">
                  <c:v>41268</c:v>
                </c:pt>
                <c:pt idx="391">
                  <c:v>41269</c:v>
                </c:pt>
                <c:pt idx="392">
                  <c:v>41270</c:v>
                </c:pt>
                <c:pt idx="393">
                  <c:v>41271</c:v>
                </c:pt>
                <c:pt idx="394">
                  <c:v>41272</c:v>
                </c:pt>
                <c:pt idx="395">
                  <c:v>41273</c:v>
                </c:pt>
                <c:pt idx="396">
                  <c:v>41274</c:v>
                </c:pt>
                <c:pt idx="397">
                  <c:v>41276</c:v>
                </c:pt>
              </c:numCache>
            </c:numRef>
          </c:cat>
          <c:val>
            <c:numRef>
              <c:f>'FL sum_combine Willam'!$D$3:$D$399</c:f>
              <c:numCache>
                <c:formatCode>General</c:formatCode>
                <c:ptCount val="397"/>
                <c:pt idx="132" formatCode="0.0">
                  <c:v>58.842342342342342</c:v>
                </c:pt>
                <c:pt idx="140" formatCode="0.0">
                  <c:v>61.650602409638552</c:v>
                </c:pt>
                <c:pt idx="146" formatCode="0.0">
                  <c:v>54.625</c:v>
                </c:pt>
                <c:pt idx="147" formatCode="0.0">
                  <c:v>59.444444444444443</c:v>
                </c:pt>
                <c:pt idx="151" formatCode="0.0">
                  <c:v>56.888157894736842</c:v>
                </c:pt>
                <c:pt idx="152" formatCode="0.0">
                  <c:v>64.654135338345867</c:v>
                </c:pt>
                <c:pt idx="153" formatCode="0.0">
                  <c:v>58.693396226415096</c:v>
                </c:pt>
                <c:pt idx="154" formatCode="0.0">
                  <c:v>69.172131147540981</c:v>
                </c:pt>
                <c:pt idx="159" formatCode="0.0">
                  <c:v>61.345132743362832</c:v>
                </c:pt>
                <c:pt idx="160" formatCode="0.0">
                  <c:v>68.223926380368098</c:v>
                </c:pt>
                <c:pt idx="161" formatCode="0.0">
                  <c:v>72.378277153558059</c:v>
                </c:pt>
                <c:pt idx="165" formatCode="0.0">
                  <c:v>66.528009535160905</c:v>
                </c:pt>
                <c:pt idx="166" formatCode="0.0">
                  <c:v>74.994897959183675</c:v>
                </c:pt>
                <c:pt idx="167" formatCode="0.0">
                  <c:v>76.095563139931741</c:v>
                </c:pt>
                <c:pt idx="168" formatCode="0.0">
                  <c:v>66.690909090909088</c:v>
                </c:pt>
                <c:pt idx="173" formatCode="0.0">
                  <c:v>71.77472527472527</c:v>
                </c:pt>
                <c:pt idx="174" formatCode="0.0">
                  <c:v>79.179487179487182</c:v>
                </c:pt>
                <c:pt idx="180" formatCode="0.0">
                  <c:v>76.370370370370367</c:v>
                </c:pt>
                <c:pt idx="181" formatCode="0.0">
                  <c:v>72.068686868686868</c:v>
                </c:pt>
                <c:pt idx="182" formatCode="0.0">
                  <c:v>81.94832402234637</c:v>
                </c:pt>
                <c:pt idx="186" formatCode="0.0">
                  <c:v>87.40485074626865</c:v>
                </c:pt>
                <c:pt idx="188" formatCode="0.0">
                  <c:v>77.153424657534245</c:v>
                </c:pt>
                <c:pt idx="189" formatCode="0.0">
                  <c:v>75.11680572109654</c:v>
                </c:pt>
                <c:pt idx="193" formatCode="0.0">
                  <c:v>77.5234375</c:v>
                </c:pt>
                <c:pt idx="194" formatCode="0.0">
                  <c:v>82.304761904761904</c:v>
                </c:pt>
                <c:pt idx="196" formatCode="0.0">
                  <c:v>73.189119170984455</c:v>
                </c:pt>
                <c:pt idx="202" formatCode="0.0">
                  <c:v>80.571428571428569</c:v>
                </c:pt>
                <c:pt idx="203" formatCode="0.0">
                  <c:v>90.826086956521735</c:v>
                </c:pt>
                <c:pt idx="207" formatCode="0.0">
                  <c:v>83.748166259168698</c:v>
                </c:pt>
                <c:pt idx="209" formatCode="0.0">
                  <c:v>86.132545931758528</c:v>
                </c:pt>
                <c:pt idx="210" formatCode="0.0">
                  <c:v>79.902627511591959</c:v>
                </c:pt>
                <c:pt idx="214" formatCode="0.0">
                  <c:v>95.55670103092784</c:v>
                </c:pt>
                <c:pt idx="217" formatCode="0.0">
                  <c:v>95.166666666666671</c:v>
                </c:pt>
                <c:pt idx="229" formatCode="0.0">
                  <c:v>99.06</c:v>
                </c:pt>
                <c:pt idx="231" formatCode="0.0">
                  <c:v>94.166666666666671</c:v>
                </c:pt>
              </c:numCache>
            </c:numRef>
          </c:val>
          <c:smooth val="0"/>
        </c:ser>
        <c:ser>
          <c:idx val="5"/>
          <c:order val="2"/>
          <c:tx>
            <c:strRef>
              <c:f>'FL sum_combine Willam'!$G$2</c:f>
              <c:strCache>
                <c:ptCount val="1"/>
                <c:pt idx="0">
                  <c:v>U McKenzie fry</c:v>
                </c:pt>
              </c:strCache>
            </c:strRef>
          </c:tx>
          <c:spPr>
            <a:ln w="28575">
              <a:noFill/>
            </a:ln>
          </c:spPr>
          <c:marker>
            <c:symbol val="circle"/>
            <c:size val="5"/>
            <c:spPr>
              <a:solidFill>
                <a:srgbClr val="00B050"/>
              </a:solidFill>
              <a:ln>
                <a:solidFill>
                  <a:schemeClr val="tx1"/>
                </a:solidFill>
              </a:ln>
            </c:spPr>
          </c:marker>
          <c:cat>
            <c:numRef>
              <c:f>'FL sum_combine Willam'!$A$3:$A$400</c:f>
              <c:numCache>
                <c:formatCode>m/d/yyyy</c:formatCode>
                <c:ptCount val="398"/>
                <c:pt idx="0">
                  <c:v>40878</c:v>
                </c:pt>
                <c:pt idx="1">
                  <c:v>40879</c:v>
                </c:pt>
                <c:pt idx="2">
                  <c:v>40880</c:v>
                </c:pt>
                <c:pt idx="3">
                  <c:v>40881</c:v>
                </c:pt>
                <c:pt idx="4">
                  <c:v>40882</c:v>
                </c:pt>
                <c:pt idx="5">
                  <c:v>40883</c:v>
                </c:pt>
                <c:pt idx="6">
                  <c:v>40884</c:v>
                </c:pt>
                <c:pt idx="7">
                  <c:v>40885</c:v>
                </c:pt>
                <c:pt idx="8">
                  <c:v>40886</c:v>
                </c:pt>
                <c:pt idx="9">
                  <c:v>40887</c:v>
                </c:pt>
                <c:pt idx="10">
                  <c:v>40888</c:v>
                </c:pt>
                <c:pt idx="11">
                  <c:v>40889</c:v>
                </c:pt>
                <c:pt idx="12">
                  <c:v>40890</c:v>
                </c:pt>
                <c:pt idx="13">
                  <c:v>40891</c:v>
                </c:pt>
                <c:pt idx="14">
                  <c:v>40892</c:v>
                </c:pt>
                <c:pt idx="15">
                  <c:v>40893</c:v>
                </c:pt>
                <c:pt idx="16">
                  <c:v>40894</c:v>
                </c:pt>
                <c:pt idx="17">
                  <c:v>40895</c:v>
                </c:pt>
                <c:pt idx="18">
                  <c:v>40896</c:v>
                </c:pt>
                <c:pt idx="19">
                  <c:v>40897</c:v>
                </c:pt>
                <c:pt idx="20">
                  <c:v>40898</c:v>
                </c:pt>
                <c:pt idx="21">
                  <c:v>40899</c:v>
                </c:pt>
                <c:pt idx="22">
                  <c:v>40900</c:v>
                </c:pt>
                <c:pt idx="23">
                  <c:v>40901</c:v>
                </c:pt>
                <c:pt idx="24">
                  <c:v>40902</c:v>
                </c:pt>
                <c:pt idx="25">
                  <c:v>40903</c:v>
                </c:pt>
                <c:pt idx="26">
                  <c:v>40904</c:v>
                </c:pt>
                <c:pt idx="27">
                  <c:v>40905</c:v>
                </c:pt>
                <c:pt idx="28">
                  <c:v>40906</c:v>
                </c:pt>
                <c:pt idx="29">
                  <c:v>40907</c:v>
                </c:pt>
                <c:pt idx="30">
                  <c:v>40908</c:v>
                </c:pt>
                <c:pt idx="31">
                  <c:v>40909</c:v>
                </c:pt>
                <c:pt idx="32">
                  <c:v>40910</c:v>
                </c:pt>
                <c:pt idx="33">
                  <c:v>40911</c:v>
                </c:pt>
                <c:pt idx="34">
                  <c:v>40912</c:v>
                </c:pt>
                <c:pt idx="35">
                  <c:v>40913</c:v>
                </c:pt>
                <c:pt idx="36">
                  <c:v>40914</c:v>
                </c:pt>
                <c:pt idx="37">
                  <c:v>40915</c:v>
                </c:pt>
                <c:pt idx="38">
                  <c:v>40916</c:v>
                </c:pt>
                <c:pt idx="39">
                  <c:v>40917</c:v>
                </c:pt>
                <c:pt idx="40">
                  <c:v>40918</c:v>
                </c:pt>
                <c:pt idx="41">
                  <c:v>40919</c:v>
                </c:pt>
                <c:pt idx="42">
                  <c:v>40920</c:v>
                </c:pt>
                <c:pt idx="43">
                  <c:v>40921</c:v>
                </c:pt>
                <c:pt idx="44">
                  <c:v>40922</c:v>
                </c:pt>
                <c:pt idx="45">
                  <c:v>40923</c:v>
                </c:pt>
                <c:pt idx="46">
                  <c:v>40924</c:v>
                </c:pt>
                <c:pt idx="47">
                  <c:v>40925</c:v>
                </c:pt>
                <c:pt idx="48">
                  <c:v>40926</c:v>
                </c:pt>
                <c:pt idx="49">
                  <c:v>40927</c:v>
                </c:pt>
                <c:pt idx="50">
                  <c:v>40928</c:v>
                </c:pt>
                <c:pt idx="51">
                  <c:v>40929</c:v>
                </c:pt>
                <c:pt idx="52">
                  <c:v>40930</c:v>
                </c:pt>
                <c:pt idx="53">
                  <c:v>40931</c:v>
                </c:pt>
                <c:pt idx="54">
                  <c:v>40932</c:v>
                </c:pt>
                <c:pt idx="55">
                  <c:v>40933</c:v>
                </c:pt>
                <c:pt idx="56">
                  <c:v>40934</c:v>
                </c:pt>
                <c:pt idx="57">
                  <c:v>40935</c:v>
                </c:pt>
                <c:pt idx="58">
                  <c:v>40936</c:v>
                </c:pt>
                <c:pt idx="59">
                  <c:v>40937</c:v>
                </c:pt>
                <c:pt idx="60">
                  <c:v>40938</c:v>
                </c:pt>
                <c:pt idx="61">
                  <c:v>40939</c:v>
                </c:pt>
                <c:pt idx="62">
                  <c:v>40940</c:v>
                </c:pt>
                <c:pt idx="63">
                  <c:v>40941</c:v>
                </c:pt>
                <c:pt idx="64">
                  <c:v>40942</c:v>
                </c:pt>
                <c:pt idx="65">
                  <c:v>40943</c:v>
                </c:pt>
                <c:pt idx="66">
                  <c:v>40944</c:v>
                </c:pt>
                <c:pt idx="67">
                  <c:v>40945</c:v>
                </c:pt>
                <c:pt idx="68">
                  <c:v>40946</c:v>
                </c:pt>
                <c:pt idx="69">
                  <c:v>40947</c:v>
                </c:pt>
                <c:pt idx="70">
                  <c:v>40948</c:v>
                </c:pt>
                <c:pt idx="71">
                  <c:v>40949</c:v>
                </c:pt>
                <c:pt idx="72">
                  <c:v>40950</c:v>
                </c:pt>
                <c:pt idx="73">
                  <c:v>40951</c:v>
                </c:pt>
                <c:pt idx="74">
                  <c:v>40952</c:v>
                </c:pt>
                <c:pt idx="75">
                  <c:v>40953</c:v>
                </c:pt>
                <c:pt idx="76">
                  <c:v>40954</c:v>
                </c:pt>
                <c:pt idx="77">
                  <c:v>40955</c:v>
                </c:pt>
                <c:pt idx="78">
                  <c:v>40956</c:v>
                </c:pt>
                <c:pt idx="79">
                  <c:v>40957</c:v>
                </c:pt>
                <c:pt idx="80">
                  <c:v>40958</c:v>
                </c:pt>
                <c:pt idx="81">
                  <c:v>40959</c:v>
                </c:pt>
                <c:pt idx="82">
                  <c:v>40960</c:v>
                </c:pt>
                <c:pt idx="83">
                  <c:v>40961</c:v>
                </c:pt>
                <c:pt idx="84">
                  <c:v>40962</c:v>
                </c:pt>
                <c:pt idx="85">
                  <c:v>40963</c:v>
                </c:pt>
                <c:pt idx="86">
                  <c:v>40964</c:v>
                </c:pt>
                <c:pt idx="87">
                  <c:v>40965</c:v>
                </c:pt>
                <c:pt idx="88">
                  <c:v>40966</c:v>
                </c:pt>
                <c:pt idx="89">
                  <c:v>40967</c:v>
                </c:pt>
                <c:pt idx="90">
                  <c:v>40968</c:v>
                </c:pt>
                <c:pt idx="91">
                  <c:v>40969</c:v>
                </c:pt>
                <c:pt idx="92">
                  <c:v>40970</c:v>
                </c:pt>
                <c:pt idx="93">
                  <c:v>40971</c:v>
                </c:pt>
                <c:pt idx="94">
                  <c:v>40972</c:v>
                </c:pt>
                <c:pt idx="95">
                  <c:v>40973</c:v>
                </c:pt>
                <c:pt idx="96">
                  <c:v>40974</c:v>
                </c:pt>
                <c:pt idx="97">
                  <c:v>40975</c:v>
                </c:pt>
                <c:pt idx="98">
                  <c:v>40976</c:v>
                </c:pt>
                <c:pt idx="99">
                  <c:v>40977</c:v>
                </c:pt>
                <c:pt idx="100">
                  <c:v>40978</c:v>
                </c:pt>
                <c:pt idx="101">
                  <c:v>40979</c:v>
                </c:pt>
                <c:pt idx="102">
                  <c:v>40980</c:v>
                </c:pt>
                <c:pt idx="103">
                  <c:v>40981</c:v>
                </c:pt>
                <c:pt idx="104">
                  <c:v>40982</c:v>
                </c:pt>
                <c:pt idx="105">
                  <c:v>40983</c:v>
                </c:pt>
                <c:pt idx="106">
                  <c:v>40984</c:v>
                </c:pt>
                <c:pt idx="107">
                  <c:v>40985</c:v>
                </c:pt>
                <c:pt idx="108">
                  <c:v>40986</c:v>
                </c:pt>
                <c:pt idx="109">
                  <c:v>40987</c:v>
                </c:pt>
                <c:pt idx="110">
                  <c:v>40988</c:v>
                </c:pt>
                <c:pt idx="111">
                  <c:v>40989</c:v>
                </c:pt>
                <c:pt idx="112">
                  <c:v>40990</c:v>
                </c:pt>
                <c:pt idx="113">
                  <c:v>40991</c:v>
                </c:pt>
                <c:pt idx="114">
                  <c:v>40992</c:v>
                </c:pt>
                <c:pt idx="115">
                  <c:v>40993</c:v>
                </c:pt>
                <c:pt idx="116">
                  <c:v>40994</c:v>
                </c:pt>
                <c:pt idx="117">
                  <c:v>40995</c:v>
                </c:pt>
                <c:pt idx="118">
                  <c:v>40996</c:v>
                </c:pt>
                <c:pt idx="119">
                  <c:v>40997</c:v>
                </c:pt>
                <c:pt idx="120">
                  <c:v>40998</c:v>
                </c:pt>
                <c:pt idx="121">
                  <c:v>40999</c:v>
                </c:pt>
                <c:pt idx="122">
                  <c:v>41000</c:v>
                </c:pt>
                <c:pt idx="123">
                  <c:v>41001</c:v>
                </c:pt>
                <c:pt idx="124">
                  <c:v>41002</c:v>
                </c:pt>
                <c:pt idx="125">
                  <c:v>41003</c:v>
                </c:pt>
                <c:pt idx="126">
                  <c:v>41004</c:v>
                </c:pt>
                <c:pt idx="127">
                  <c:v>41005</c:v>
                </c:pt>
                <c:pt idx="128">
                  <c:v>41006</c:v>
                </c:pt>
                <c:pt idx="129">
                  <c:v>41007</c:v>
                </c:pt>
                <c:pt idx="130">
                  <c:v>41008</c:v>
                </c:pt>
                <c:pt idx="131">
                  <c:v>41009</c:v>
                </c:pt>
                <c:pt idx="132">
                  <c:v>41010</c:v>
                </c:pt>
                <c:pt idx="133">
                  <c:v>41011</c:v>
                </c:pt>
                <c:pt idx="134">
                  <c:v>41012</c:v>
                </c:pt>
                <c:pt idx="135">
                  <c:v>41013</c:v>
                </c:pt>
                <c:pt idx="136">
                  <c:v>41014</c:v>
                </c:pt>
                <c:pt idx="137">
                  <c:v>41015</c:v>
                </c:pt>
                <c:pt idx="138">
                  <c:v>41016</c:v>
                </c:pt>
                <c:pt idx="139">
                  <c:v>41017</c:v>
                </c:pt>
                <c:pt idx="140">
                  <c:v>41018</c:v>
                </c:pt>
                <c:pt idx="141">
                  <c:v>41019</c:v>
                </c:pt>
                <c:pt idx="142">
                  <c:v>41020</c:v>
                </c:pt>
                <c:pt idx="143">
                  <c:v>41021</c:v>
                </c:pt>
                <c:pt idx="144">
                  <c:v>41022</c:v>
                </c:pt>
                <c:pt idx="145">
                  <c:v>41023</c:v>
                </c:pt>
                <c:pt idx="146">
                  <c:v>41024</c:v>
                </c:pt>
                <c:pt idx="147">
                  <c:v>41025</c:v>
                </c:pt>
                <c:pt idx="148">
                  <c:v>41026</c:v>
                </c:pt>
                <c:pt idx="149">
                  <c:v>41027</c:v>
                </c:pt>
                <c:pt idx="150">
                  <c:v>41028</c:v>
                </c:pt>
                <c:pt idx="151">
                  <c:v>41029</c:v>
                </c:pt>
                <c:pt idx="152">
                  <c:v>41030</c:v>
                </c:pt>
                <c:pt idx="153">
                  <c:v>41031</c:v>
                </c:pt>
                <c:pt idx="154">
                  <c:v>41032</c:v>
                </c:pt>
                <c:pt idx="155">
                  <c:v>41033</c:v>
                </c:pt>
                <c:pt idx="156">
                  <c:v>41034</c:v>
                </c:pt>
                <c:pt idx="157">
                  <c:v>41035</c:v>
                </c:pt>
                <c:pt idx="158">
                  <c:v>41036</c:v>
                </c:pt>
                <c:pt idx="159">
                  <c:v>41037</c:v>
                </c:pt>
                <c:pt idx="160">
                  <c:v>41038</c:v>
                </c:pt>
                <c:pt idx="161">
                  <c:v>41039</c:v>
                </c:pt>
                <c:pt idx="162">
                  <c:v>41040</c:v>
                </c:pt>
                <c:pt idx="163">
                  <c:v>41041</c:v>
                </c:pt>
                <c:pt idx="164">
                  <c:v>41042</c:v>
                </c:pt>
                <c:pt idx="165">
                  <c:v>41043</c:v>
                </c:pt>
                <c:pt idx="166">
                  <c:v>41044</c:v>
                </c:pt>
                <c:pt idx="167">
                  <c:v>41045</c:v>
                </c:pt>
                <c:pt idx="168">
                  <c:v>41046</c:v>
                </c:pt>
                <c:pt idx="169">
                  <c:v>41047</c:v>
                </c:pt>
                <c:pt idx="170">
                  <c:v>41048</c:v>
                </c:pt>
                <c:pt idx="171">
                  <c:v>41049</c:v>
                </c:pt>
                <c:pt idx="172">
                  <c:v>41050</c:v>
                </c:pt>
                <c:pt idx="173">
                  <c:v>41051</c:v>
                </c:pt>
                <c:pt idx="174">
                  <c:v>41052</c:v>
                </c:pt>
                <c:pt idx="175">
                  <c:v>41053</c:v>
                </c:pt>
                <c:pt idx="176">
                  <c:v>41054</c:v>
                </c:pt>
                <c:pt idx="177">
                  <c:v>41055</c:v>
                </c:pt>
                <c:pt idx="178">
                  <c:v>41056</c:v>
                </c:pt>
                <c:pt idx="179">
                  <c:v>41057</c:v>
                </c:pt>
                <c:pt idx="180">
                  <c:v>41058</c:v>
                </c:pt>
                <c:pt idx="181">
                  <c:v>41059</c:v>
                </c:pt>
                <c:pt idx="182">
                  <c:v>41060</c:v>
                </c:pt>
                <c:pt idx="183">
                  <c:v>41061</c:v>
                </c:pt>
                <c:pt idx="184">
                  <c:v>41062</c:v>
                </c:pt>
                <c:pt idx="185">
                  <c:v>41063</c:v>
                </c:pt>
                <c:pt idx="186">
                  <c:v>41064</c:v>
                </c:pt>
                <c:pt idx="187">
                  <c:v>41065</c:v>
                </c:pt>
                <c:pt idx="188">
                  <c:v>41066</c:v>
                </c:pt>
                <c:pt idx="189">
                  <c:v>41067</c:v>
                </c:pt>
                <c:pt idx="190">
                  <c:v>41068</c:v>
                </c:pt>
                <c:pt idx="191">
                  <c:v>41069</c:v>
                </c:pt>
                <c:pt idx="192">
                  <c:v>41070</c:v>
                </c:pt>
                <c:pt idx="193">
                  <c:v>41071</c:v>
                </c:pt>
                <c:pt idx="194">
                  <c:v>41072</c:v>
                </c:pt>
                <c:pt idx="195">
                  <c:v>41073</c:v>
                </c:pt>
                <c:pt idx="196">
                  <c:v>41074</c:v>
                </c:pt>
                <c:pt idx="197">
                  <c:v>41075</c:v>
                </c:pt>
                <c:pt idx="198">
                  <c:v>41076</c:v>
                </c:pt>
                <c:pt idx="199">
                  <c:v>41077</c:v>
                </c:pt>
                <c:pt idx="200">
                  <c:v>41078</c:v>
                </c:pt>
                <c:pt idx="201">
                  <c:v>41079</c:v>
                </c:pt>
                <c:pt idx="202">
                  <c:v>41080</c:v>
                </c:pt>
                <c:pt idx="203">
                  <c:v>41081</c:v>
                </c:pt>
                <c:pt idx="204">
                  <c:v>41082</c:v>
                </c:pt>
                <c:pt idx="205">
                  <c:v>41083</c:v>
                </c:pt>
                <c:pt idx="206">
                  <c:v>41084</c:v>
                </c:pt>
                <c:pt idx="207">
                  <c:v>41085</c:v>
                </c:pt>
                <c:pt idx="208">
                  <c:v>41086</c:v>
                </c:pt>
                <c:pt idx="209">
                  <c:v>41087</c:v>
                </c:pt>
                <c:pt idx="210">
                  <c:v>41088</c:v>
                </c:pt>
                <c:pt idx="211">
                  <c:v>41089</c:v>
                </c:pt>
                <c:pt idx="212">
                  <c:v>41090</c:v>
                </c:pt>
                <c:pt idx="213">
                  <c:v>41091</c:v>
                </c:pt>
                <c:pt idx="214">
                  <c:v>41092</c:v>
                </c:pt>
                <c:pt idx="215">
                  <c:v>41093</c:v>
                </c:pt>
                <c:pt idx="216">
                  <c:v>41094</c:v>
                </c:pt>
                <c:pt idx="217">
                  <c:v>41095</c:v>
                </c:pt>
                <c:pt idx="218">
                  <c:v>41096</c:v>
                </c:pt>
                <c:pt idx="219">
                  <c:v>41097</c:v>
                </c:pt>
                <c:pt idx="220">
                  <c:v>41098</c:v>
                </c:pt>
                <c:pt idx="221">
                  <c:v>41099</c:v>
                </c:pt>
                <c:pt idx="222">
                  <c:v>41100</c:v>
                </c:pt>
                <c:pt idx="223">
                  <c:v>41101</c:v>
                </c:pt>
                <c:pt idx="224">
                  <c:v>41102</c:v>
                </c:pt>
                <c:pt idx="225">
                  <c:v>41103</c:v>
                </c:pt>
                <c:pt idx="226">
                  <c:v>41104</c:v>
                </c:pt>
                <c:pt idx="227">
                  <c:v>41105</c:v>
                </c:pt>
                <c:pt idx="228">
                  <c:v>41106</c:v>
                </c:pt>
                <c:pt idx="229">
                  <c:v>41107</c:v>
                </c:pt>
                <c:pt idx="230">
                  <c:v>41108</c:v>
                </c:pt>
                <c:pt idx="231">
                  <c:v>41109</c:v>
                </c:pt>
                <c:pt idx="232">
                  <c:v>41110</c:v>
                </c:pt>
                <c:pt idx="233">
                  <c:v>41111</c:v>
                </c:pt>
                <c:pt idx="234">
                  <c:v>41112</c:v>
                </c:pt>
                <c:pt idx="235">
                  <c:v>41113</c:v>
                </c:pt>
                <c:pt idx="236">
                  <c:v>41114</c:v>
                </c:pt>
                <c:pt idx="237">
                  <c:v>41115</c:v>
                </c:pt>
                <c:pt idx="238">
                  <c:v>41116</c:v>
                </c:pt>
                <c:pt idx="239">
                  <c:v>41117</c:v>
                </c:pt>
                <c:pt idx="240">
                  <c:v>41118</c:v>
                </c:pt>
                <c:pt idx="241">
                  <c:v>41119</c:v>
                </c:pt>
                <c:pt idx="242">
                  <c:v>41120</c:v>
                </c:pt>
                <c:pt idx="243">
                  <c:v>41121</c:v>
                </c:pt>
                <c:pt idx="244">
                  <c:v>41122</c:v>
                </c:pt>
                <c:pt idx="245">
                  <c:v>41123</c:v>
                </c:pt>
                <c:pt idx="246">
                  <c:v>41124</c:v>
                </c:pt>
                <c:pt idx="247">
                  <c:v>41125</c:v>
                </c:pt>
                <c:pt idx="248">
                  <c:v>41126</c:v>
                </c:pt>
                <c:pt idx="249">
                  <c:v>41127</c:v>
                </c:pt>
                <c:pt idx="250">
                  <c:v>41128</c:v>
                </c:pt>
                <c:pt idx="251">
                  <c:v>41129</c:v>
                </c:pt>
                <c:pt idx="252">
                  <c:v>41130</c:v>
                </c:pt>
                <c:pt idx="253">
                  <c:v>41131</c:v>
                </c:pt>
                <c:pt idx="254">
                  <c:v>41132</c:v>
                </c:pt>
                <c:pt idx="255">
                  <c:v>41133</c:v>
                </c:pt>
                <c:pt idx="256">
                  <c:v>41134</c:v>
                </c:pt>
                <c:pt idx="257">
                  <c:v>41135</c:v>
                </c:pt>
                <c:pt idx="258">
                  <c:v>41136</c:v>
                </c:pt>
                <c:pt idx="259">
                  <c:v>41137</c:v>
                </c:pt>
                <c:pt idx="260">
                  <c:v>41138</c:v>
                </c:pt>
                <c:pt idx="261">
                  <c:v>41139</c:v>
                </c:pt>
                <c:pt idx="262">
                  <c:v>41140</c:v>
                </c:pt>
                <c:pt idx="263">
                  <c:v>41141</c:v>
                </c:pt>
                <c:pt idx="264">
                  <c:v>41142</c:v>
                </c:pt>
                <c:pt idx="265">
                  <c:v>41143</c:v>
                </c:pt>
                <c:pt idx="266">
                  <c:v>41144</c:v>
                </c:pt>
                <c:pt idx="267">
                  <c:v>41145</c:v>
                </c:pt>
                <c:pt idx="268">
                  <c:v>41146</c:v>
                </c:pt>
                <c:pt idx="269">
                  <c:v>41147</c:v>
                </c:pt>
                <c:pt idx="270">
                  <c:v>41148</c:v>
                </c:pt>
                <c:pt idx="271">
                  <c:v>41149</c:v>
                </c:pt>
                <c:pt idx="272">
                  <c:v>41150</c:v>
                </c:pt>
                <c:pt idx="273">
                  <c:v>41151</c:v>
                </c:pt>
                <c:pt idx="274">
                  <c:v>41152</c:v>
                </c:pt>
                <c:pt idx="275">
                  <c:v>41153</c:v>
                </c:pt>
                <c:pt idx="276">
                  <c:v>41154</c:v>
                </c:pt>
                <c:pt idx="277">
                  <c:v>41155</c:v>
                </c:pt>
                <c:pt idx="278">
                  <c:v>41156</c:v>
                </c:pt>
                <c:pt idx="279">
                  <c:v>41157</c:v>
                </c:pt>
                <c:pt idx="280">
                  <c:v>41158</c:v>
                </c:pt>
                <c:pt idx="281">
                  <c:v>41159</c:v>
                </c:pt>
                <c:pt idx="282">
                  <c:v>41160</c:v>
                </c:pt>
                <c:pt idx="283">
                  <c:v>41161</c:v>
                </c:pt>
                <c:pt idx="284">
                  <c:v>41162</c:v>
                </c:pt>
                <c:pt idx="285">
                  <c:v>41163</c:v>
                </c:pt>
                <c:pt idx="286">
                  <c:v>41164</c:v>
                </c:pt>
                <c:pt idx="287">
                  <c:v>41165</c:v>
                </c:pt>
                <c:pt idx="288">
                  <c:v>41166</c:v>
                </c:pt>
                <c:pt idx="289">
                  <c:v>41167</c:v>
                </c:pt>
                <c:pt idx="290">
                  <c:v>41168</c:v>
                </c:pt>
                <c:pt idx="291">
                  <c:v>41169</c:v>
                </c:pt>
                <c:pt idx="292">
                  <c:v>41170</c:v>
                </c:pt>
                <c:pt idx="293">
                  <c:v>41171</c:v>
                </c:pt>
                <c:pt idx="294">
                  <c:v>41172</c:v>
                </c:pt>
                <c:pt idx="295">
                  <c:v>41173</c:v>
                </c:pt>
                <c:pt idx="296">
                  <c:v>41174</c:v>
                </c:pt>
                <c:pt idx="297">
                  <c:v>41175</c:v>
                </c:pt>
                <c:pt idx="298">
                  <c:v>41176</c:v>
                </c:pt>
                <c:pt idx="299">
                  <c:v>41177</c:v>
                </c:pt>
                <c:pt idx="300">
                  <c:v>41178</c:v>
                </c:pt>
                <c:pt idx="301">
                  <c:v>41179</c:v>
                </c:pt>
                <c:pt idx="302">
                  <c:v>41180</c:v>
                </c:pt>
                <c:pt idx="303">
                  <c:v>41181</c:v>
                </c:pt>
                <c:pt idx="304">
                  <c:v>41182</c:v>
                </c:pt>
                <c:pt idx="305">
                  <c:v>41183</c:v>
                </c:pt>
                <c:pt idx="306">
                  <c:v>41184</c:v>
                </c:pt>
                <c:pt idx="307">
                  <c:v>41185</c:v>
                </c:pt>
                <c:pt idx="308">
                  <c:v>41186</c:v>
                </c:pt>
                <c:pt idx="309">
                  <c:v>41187</c:v>
                </c:pt>
                <c:pt idx="310">
                  <c:v>41188</c:v>
                </c:pt>
                <c:pt idx="311">
                  <c:v>41189</c:v>
                </c:pt>
                <c:pt idx="312">
                  <c:v>41190</c:v>
                </c:pt>
                <c:pt idx="313">
                  <c:v>41191</c:v>
                </c:pt>
                <c:pt idx="314">
                  <c:v>41192</c:v>
                </c:pt>
                <c:pt idx="315">
                  <c:v>41193</c:v>
                </c:pt>
                <c:pt idx="316">
                  <c:v>41194</c:v>
                </c:pt>
                <c:pt idx="317">
                  <c:v>41195</c:v>
                </c:pt>
                <c:pt idx="318">
                  <c:v>41196</c:v>
                </c:pt>
                <c:pt idx="319">
                  <c:v>41197</c:v>
                </c:pt>
                <c:pt idx="320">
                  <c:v>41198</c:v>
                </c:pt>
                <c:pt idx="321">
                  <c:v>41199</c:v>
                </c:pt>
                <c:pt idx="322">
                  <c:v>41200</c:v>
                </c:pt>
                <c:pt idx="323">
                  <c:v>41201</c:v>
                </c:pt>
                <c:pt idx="324">
                  <c:v>41202</c:v>
                </c:pt>
                <c:pt idx="325">
                  <c:v>41203</c:v>
                </c:pt>
                <c:pt idx="326">
                  <c:v>41204</c:v>
                </c:pt>
                <c:pt idx="327">
                  <c:v>41205</c:v>
                </c:pt>
                <c:pt idx="328">
                  <c:v>41206</c:v>
                </c:pt>
                <c:pt idx="329">
                  <c:v>41207</c:v>
                </c:pt>
                <c:pt idx="330">
                  <c:v>41208</c:v>
                </c:pt>
                <c:pt idx="331">
                  <c:v>41209</c:v>
                </c:pt>
                <c:pt idx="332">
                  <c:v>41210</c:v>
                </c:pt>
                <c:pt idx="333">
                  <c:v>41211</c:v>
                </c:pt>
                <c:pt idx="334">
                  <c:v>41212</c:v>
                </c:pt>
                <c:pt idx="335">
                  <c:v>41213</c:v>
                </c:pt>
                <c:pt idx="336">
                  <c:v>41214</c:v>
                </c:pt>
                <c:pt idx="337">
                  <c:v>41215</c:v>
                </c:pt>
                <c:pt idx="338">
                  <c:v>41216</c:v>
                </c:pt>
                <c:pt idx="339">
                  <c:v>41217</c:v>
                </c:pt>
                <c:pt idx="340">
                  <c:v>41218</c:v>
                </c:pt>
                <c:pt idx="341">
                  <c:v>41219</c:v>
                </c:pt>
                <c:pt idx="342">
                  <c:v>41220</c:v>
                </c:pt>
                <c:pt idx="343">
                  <c:v>41221</c:v>
                </c:pt>
                <c:pt idx="344">
                  <c:v>41222</c:v>
                </c:pt>
                <c:pt idx="345">
                  <c:v>41223</c:v>
                </c:pt>
                <c:pt idx="346">
                  <c:v>41224</c:v>
                </c:pt>
                <c:pt idx="347">
                  <c:v>41225</c:v>
                </c:pt>
                <c:pt idx="348">
                  <c:v>41226</c:v>
                </c:pt>
                <c:pt idx="349">
                  <c:v>41227</c:v>
                </c:pt>
                <c:pt idx="350">
                  <c:v>41228</c:v>
                </c:pt>
                <c:pt idx="351">
                  <c:v>41229</c:v>
                </c:pt>
                <c:pt idx="352">
                  <c:v>41230</c:v>
                </c:pt>
                <c:pt idx="353">
                  <c:v>41231</c:v>
                </c:pt>
                <c:pt idx="354">
                  <c:v>41232</c:v>
                </c:pt>
                <c:pt idx="355">
                  <c:v>41233</c:v>
                </c:pt>
                <c:pt idx="356">
                  <c:v>41234</c:v>
                </c:pt>
                <c:pt idx="357">
                  <c:v>41235</c:v>
                </c:pt>
                <c:pt idx="358">
                  <c:v>41236</c:v>
                </c:pt>
                <c:pt idx="359">
                  <c:v>41237</c:v>
                </c:pt>
                <c:pt idx="360">
                  <c:v>41238</c:v>
                </c:pt>
                <c:pt idx="361">
                  <c:v>41239</c:v>
                </c:pt>
                <c:pt idx="362">
                  <c:v>41240</c:v>
                </c:pt>
                <c:pt idx="363">
                  <c:v>41241</c:v>
                </c:pt>
                <c:pt idx="364">
                  <c:v>41242</c:v>
                </c:pt>
                <c:pt idx="365">
                  <c:v>41243</c:v>
                </c:pt>
                <c:pt idx="366">
                  <c:v>41244</c:v>
                </c:pt>
                <c:pt idx="367">
                  <c:v>41245</c:v>
                </c:pt>
                <c:pt idx="368">
                  <c:v>41246</c:v>
                </c:pt>
                <c:pt idx="369">
                  <c:v>41247</c:v>
                </c:pt>
                <c:pt idx="370">
                  <c:v>41248</c:v>
                </c:pt>
                <c:pt idx="371">
                  <c:v>41249</c:v>
                </c:pt>
                <c:pt idx="372">
                  <c:v>41250</c:v>
                </c:pt>
                <c:pt idx="373">
                  <c:v>41251</c:v>
                </c:pt>
                <c:pt idx="374">
                  <c:v>41252</c:v>
                </c:pt>
                <c:pt idx="375">
                  <c:v>41253</c:v>
                </c:pt>
                <c:pt idx="376">
                  <c:v>41254</c:v>
                </c:pt>
                <c:pt idx="377">
                  <c:v>41255</c:v>
                </c:pt>
                <c:pt idx="378">
                  <c:v>41256</c:v>
                </c:pt>
                <c:pt idx="379">
                  <c:v>41257</c:v>
                </c:pt>
                <c:pt idx="380">
                  <c:v>41258</c:v>
                </c:pt>
                <c:pt idx="381">
                  <c:v>41259</c:v>
                </c:pt>
                <c:pt idx="382">
                  <c:v>41260</c:v>
                </c:pt>
                <c:pt idx="383">
                  <c:v>41261</c:v>
                </c:pt>
                <c:pt idx="384">
                  <c:v>41262</c:v>
                </c:pt>
                <c:pt idx="385">
                  <c:v>41263</c:v>
                </c:pt>
                <c:pt idx="386">
                  <c:v>41264</c:v>
                </c:pt>
                <c:pt idx="387">
                  <c:v>41265</c:v>
                </c:pt>
                <c:pt idx="388">
                  <c:v>41266</c:v>
                </c:pt>
                <c:pt idx="389">
                  <c:v>41267</c:v>
                </c:pt>
                <c:pt idx="390">
                  <c:v>41268</c:v>
                </c:pt>
                <c:pt idx="391">
                  <c:v>41269</c:v>
                </c:pt>
                <c:pt idx="392">
                  <c:v>41270</c:v>
                </c:pt>
                <c:pt idx="393">
                  <c:v>41271</c:v>
                </c:pt>
                <c:pt idx="394">
                  <c:v>41272</c:v>
                </c:pt>
                <c:pt idx="395">
                  <c:v>41273</c:v>
                </c:pt>
                <c:pt idx="396">
                  <c:v>41274</c:v>
                </c:pt>
                <c:pt idx="397">
                  <c:v>41276</c:v>
                </c:pt>
              </c:numCache>
            </c:numRef>
          </c:cat>
          <c:val>
            <c:numRef>
              <c:f>'FL sum_combine Willam'!$G$3:$G$399</c:f>
              <c:numCache>
                <c:formatCode>General</c:formatCode>
                <c:ptCount val="397"/>
                <c:pt idx="40" formatCode="0.0">
                  <c:v>35.333333333333336</c:v>
                </c:pt>
                <c:pt idx="48" formatCode="0.0">
                  <c:v>37</c:v>
                </c:pt>
                <c:pt idx="54" formatCode="0.0">
                  <c:v>34.666666666666664</c:v>
                </c:pt>
                <c:pt idx="63" formatCode="0.0">
                  <c:v>38.700000000000003</c:v>
                </c:pt>
                <c:pt idx="64" formatCode="0.0">
                  <c:v>34</c:v>
                </c:pt>
                <c:pt idx="70" formatCode="0.0">
                  <c:v>37</c:v>
                </c:pt>
                <c:pt idx="78" formatCode="0.0">
                  <c:v>39.222222222222221</c:v>
                </c:pt>
                <c:pt idx="82" formatCode="0.0">
                  <c:v>37.85</c:v>
                </c:pt>
                <c:pt idx="85" formatCode="0.0">
                  <c:v>37</c:v>
                </c:pt>
                <c:pt idx="91" formatCode="0.0">
                  <c:v>38.714285714285715</c:v>
                </c:pt>
                <c:pt idx="92" formatCode="0.0">
                  <c:v>39</c:v>
                </c:pt>
                <c:pt idx="106" formatCode="0.0">
                  <c:v>38</c:v>
                </c:pt>
                <c:pt idx="119" formatCode="0.0">
                  <c:v>38.520000000000003</c:v>
                </c:pt>
                <c:pt idx="130" formatCode="0.0">
                  <c:v>38.04615384615385</c:v>
                </c:pt>
                <c:pt idx="141" formatCode="0.0">
                  <c:v>39.189189189189186</c:v>
                </c:pt>
                <c:pt idx="146" formatCode="0.0">
                  <c:v>38.788888888888891</c:v>
                </c:pt>
                <c:pt idx="172" formatCode="0.0">
                  <c:v>39.777777777777779</c:v>
                </c:pt>
                <c:pt idx="181" formatCode="0.0">
                  <c:v>39.686274509803923</c:v>
                </c:pt>
                <c:pt idx="228" formatCode="0.0">
                  <c:v>58.65</c:v>
                </c:pt>
              </c:numCache>
            </c:numRef>
          </c:val>
          <c:smooth val="0"/>
        </c:ser>
        <c:ser>
          <c:idx val="6"/>
          <c:order val="3"/>
          <c:tx>
            <c:strRef>
              <c:f>'FL sum_combine Willam'!$H$2</c:f>
              <c:strCache>
                <c:ptCount val="1"/>
                <c:pt idx="0">
                  <c:v>U McKenzie juvenile</c:v>
                </c:pt>
              </c:strCache>
            </c:strRef>
          </c:tx>
          <c:spPr>
            <a:ln w="28575">
              <a:noFill/>
            </a:ln>
          </c:spPr>
          <c:marker>
            <c:symbol val="diamond"/>
            <c:size val="5"/>
            <c:spPr>
              <a:solidFill>
                <a:srgbClr val="00B050"/>
              </a:solidFill>
              <a:ln>
                <a:solidFill>
                  <a:schemeClr val="tx1"/>
                </a:solidFill>
              </a:ln>
            </c:spPr>
          </c:marker>
          <c:dPt>
            <c:idx val="270"/>
            <c:marker>
              <c:symbol val="diamond"/>
              <c:size val="6"/>
            </c:marker>
            <c:bubble3D val="0"/>
          </c:dPt>
          <c:cat>
            <c:numRef>
              <c:f>'FL sum_combine Willam'!$A$3:$A$400</c:f>
              <c:numCache>
                <c:formatCode>m/d/yyyy</c:formatCode>
                <c:ptCount val="398"/>
                <c:pt idx="0">
                  <c:v>40878</c:v>
                </c:pt>
                <c:pt idx="1">
                  <c:v>40879</c:v>
                </c:pt>
                <c:pt idx="2">
                  <c:v>40880</c:v>
                </c:pt>
                <c:pt idx="3">
                  <c:v>40881</c:v>
                </c:pt>
                <c:pt idx="4">
                  <c:v>40882</c:v>
                </c:pt>
                <c:pt idx="5">
                  <c:v>40883</c:v>
                </c:pt>
                <c:pt idx="6">
                  <c:v>40884</c:v>
                </c:pt>
                <c:pt idx="7">
                  <c:v>40885</c:v>
                </c:pt>
                <c:pt idx="8">
                  <c:v>40886</c:v>
                </c:pt>
                <c:pt idx="9">
                  <c:v>40887</c:v>
                </c:pt>
                <c:pt idx="10">
                  <c:v>40888</c:v>
                </c:pt>
                <c:pt idx="11">
                  <c:v>40889</c:v>
                </c:pt>
                <c:pt idx="12">
                  <c:v>40890</c:v>
                </c:pt>
                <c:pt idx="13">
                  <c:v>40891</c:v>
                </c:pt>
                <c:pt idx="14">
                  <c:v>40892</c:v>
                </c:pt>
                <c:pt idx="15">
                  <c:v>40893</c:v>
                </c:pt>
                <c:pt idx="16">
                  <c:v>40894</c:v>
                </c:pt>
                <c:pt idx="17">
                  <c:v>40895</c:v>
                </c:pt>
                <c:pt idx="18">
                  <c:v>40896</c:v>
                </c:pt>
                <c:pt idx="19">
                  <c:v>40897</c:v>
                </c:pt>
                <c:pt idx="20">
                  <c:v>40898</c:v>
                </c:pt>
                <c:pt idx="21">
                  <c:v>40899</c:v>
                </c:pt>
                <c:pt idx="22">
                  <c:v>40900</c:v>
                </c:pt>
                <c:pt idx="23">
                  <c:v>40901</c:v>
                </c:pt>
                <c:pt idx="24">
                  <c:v>40902</c:v>
                </c:pt>
                <c:pt idx="25">
                  <c:v>40903</c:v>
                </c:pt>
                <c:pt idx="26">
                  <c:v>40904</c:v>
                </c:pt>
                <c:pt idx="27">
                  <c:v>40905</c:v>
                </c:pt>
                <c:pt idx="28">
                  <c:v>40906</c:v>
                </c:pt>
                <c:pt idx="29">
                  <c:v>40907</c:v>
                </c:pt>
                <c:pt idx="30">
                  <c:v>40908</c:v>
                </c:pt>
                <c:pt idx="31">
                  <c:v>40909</c:v>
                </c:pt>
                <c:pt idx="32">
                  <c:v>40910</c:v>
                </c:pt>
                <c:pt idx="33">
                  <c:v>40911</c:v>
                </c:pt>
                <c:pt idx="34">
                  <c:v>40912</c:v>
                </c:pt>
                <c:pt idx="35">
                  <c:v>40913</c:v>
                </c:pt>
                <c:pt idx="36">
                  <c:v>40914</c:v>
                </c:pt>
                <c:pt idx="37">
                  <c:v>40915</c:v>
                </c:pt>
                <c:pt idx="38">
                  <c:v>40916</c:v>
                </c:pt>
                <c:pt idx="39">
                  <c:v>40917</c:v>
                </c:pt>
                <c:pt idx="40">
                  <c:v>40918</c:v>
                </c:pt>
                <c:pt idx="41">
                  <c:v>40919</c:v>
                </c:pt>
                <c:pt idx="42">
                  <c:v>40920</c:v>
                </c:pt>
                <c:pt idx="43">
                  <c:v>40921</c:v>
                </c:pt>
                <c:pt idx="44">
                  <c:v>40922</c:v>
                </c:pt>
                <c:pt idx="45">
                  <c:v>40923</c:v>
                </c:pt>
                <c:pt idx="46">
                  <c:v>40924</c:v>
                </c:pt>
                <c:pt idx="47">
                  <c:v>40925</c:v>
                </c:pt>
                <c:pt idx="48">
                  <c:v>40926</c:v>
                </c:pt>
                <c:pt idx="49">
                  <c:v>40927</c:v>
                </c:pt>
                <c:pt idx="50">
                  <c:v>40928</c:v>
                </c:pt>
                <c:pt idx="51">
                  <c:v>40929</c:v>
                </c:pt>
                <c:pt idx="52">
                  <c:v>40930</c:v>
                </c:pt>
                <c:pt idx="53">
                  <c:v>40931</c:v>
                </c:pt>
                <c:pt idx="54">
                  <c:v>40932</c:v>
                </c:pt>
                <c:pt idx="55">
                  <c:v>40933</c:v>
                </c:pt>
                <c:pt idx="56">
                  <c:v>40934</c:v>
                </c:pt>
                <c:pt idx="57">
                  <c:v>40935</c:v>
                </c:pt>
                <c:pt idx="58">
                  <c:v>40936</c:v>
                </c:pt>
                <c:pt idx="59">
                  <c:v>40937</c:v>
                </c:pt>
                <c:pt idx="60">
                  <c:v>40938</c:v>
                </c:pt>
                <c:pt idx="61">
                  <c:v>40939</c:v>
                </c:pt>
                <c:pt idx="62">
                  <c:v>40940</c:v>
                </c:pt>
                <c:pt idx="63">
                  <c:v>40941</c:v>
                </c:pt>
                <c:pt idx="64">
                  <c:v>40942</c:v>
                </c:pt>
                <c:pt idx="65">
                  <c:v>40943</c:v>
                </c:pt>
                <c:pt idx="66">
                  <c:v>40944</c:v>
                </c:pt>
                <c:pt idx="67">
                  <c:v>40945</c:v>
                </c:pt>
                <c:pt idx="68">
                  <c:v>40946</c:v>
                </c:pt>
                <c:pt idx="69">
                  <c:v>40947</c:v>
                </c:pt>
                <c:pt idx="70">
                  <c:v>40948</c:v>
                </c:pt>
                <c:pt idx="71">
                  <c:v>40949</c:v>
                </c:pt>
                <c:pt idx="72">
                  <c:v>40950</c:v>
                </c:pt>
                <c:pt idx="73">
                  <c:v>40951</c:v>
                </c:pt>
                <c:pt idx="74">
                  <c:v>40952</c:v>
                </c:pt>
                <c:pt idx="75">
                  <c:v>40953</c:v>
                </c:pt>
                <c:pt idx="76">
                  <c:v>40954</c:v>
                </c:pt>
                <c:pt idx="77">
                  <c:v>40955</c:v>
                </c:pt>
                <c:pt idx="78">
                  <c:v>40956</c:v>
                </c:pt>
                <c:pt idx="79">
                  <c:v>40957</c:v>
                </c:pt>
                <c:pt idx="80">
                  <c:v>40958</c:v>
                </c:pt>
                <c:pt idx="81">
                  <c:v>40959</c:v>
                </c:pt>
                <c:pt idx="82">
                  <c:v>40960</c:v>
                </c:pt>
                <c:pt idx="83">
                  <c:v>40961</c:v>
                </c:pt>
                <c:pt idx="84">
                  <c:v>40962</c:v>
                </c:pt>
                <c:pt idx="85">
                  <c:v>40963</c:v>
                </c:pt>
                <c:pt idx="86">
                  <c:v>40964</c:v>
                </c:pt>
                <c:pt idx="87">
                  <c:v>40965</c:v>
                </c:pt>
                <c:pt idx="88">
                  <c:v>40966</c:v>
                </c:pt>
                <c:pt idx="89">
                  <c:v>40967</c:v>
                </c:pt>
                <c:pt idx="90">
                  <c:v>40968</c:v>
                </c:pt>
                <c:pt idx="91">
                  <c:v>40969</c:v>
                </c:pt>
                <c:pt idx="92">
                  <c:v>40970</c:v>
                </c:pt>
                <c:pt idx="93">
                  <c:v>40971</c:v>
                </c:pt>
                <c:pt idx="94">
                  <c:v>40972</c:v>
                </c:pt>
                <c:pt idx="95">
                  <c:v>40973</c:v>
                </c:pt>
                <c:pt idx="96">
                  <c:v>40974</c:v>
                </c:pt>
                <c:pt idx="97">
                  <c:v>40975</c:v>
                </c:pt>
                <c:pt idx="98">
                  <c:v>40976</c:v>
                </c:pt>
                <c:pt idx="99">
                  <c:v>40977</c:v>
                </c:pt>
                <c:pt idx="100">
                  <c:v>40978</c:v>
                </c:pt>
                <c:pt idx="101">
                  <c:v>40979</c:v>
                </c:pt>
                <c:pt idx="102">
                  <c:v>40980</c:v>
                </c:pt>
                <c:pt idx="103">
                  <c:v>40981</c:v>
                </c:pt>
                <c:pt idx="104">
                  <c:v>40982</c:v>
                </c:pt>
                <c:pt idx="105">
                  <c:v>40983</c:v>
                </c:pt>
                <c:pt idx="106">
                  <c:v>40984</c:v>
                </c:pt>
                <c:pt idx="107">
                  <c:v>40985</c:v>
                </c:pt>
                <c:pt idx="108">
                  <c:v>40986</c:v>
                </c:pt>
                <c:pt idx="109">
                  <c:v>40987</c:v>
                </c:pt>
                <c:pt idx="110">
                  <c:v>40988</c:v>
                </c:pt>
                <c:pt idx="111">
                  <c:v>40989</c:v>
                </c:pt>
                <c:pt idx="112">
                  <c:v>40990</c:v>
                </c:pt>
                <c:pt idx="113">
                  <c:v>40991</c:v>
                </c:pt>
                <c:pt idx="114">
                  <c:v>40992</c:v>
                </c:pt>
                <c:pt idx="115">
                  <c:v>40993</c:v>
                </c:pt>
                <c:pt idx="116">
                  <c:v>40994</c:v>
                </c:pt>
                <c:pt idx="117">
                  <c:v>40995</c:v>
                </c:pt>
                <c:pt idx="118">
                  <c:v>40996</c:v>
                </c:pt>
                <c:pt idx="119">
                  <c:v>40997</c:v>
                </c:pt>
                <c:pt idx="120">
                  <c:v>40998</c:v>
                </c:pt>
                <c:pt idx="121">
                  <c:v>40999</c:v>
                </c:pt>
                <c:pt idx="122">
                  <c:v>41000</c:v>
                </c:pt>
                <c:pt idx="123">
                  <c:v>41001</c:v>
                </c:pt>
                <c:pt idx="124">
                  <c:v>41002</c:v>
                </c:pt>
                <c:pt idx="125">
                  <c:v>41003</c:v>
                </c:pt>
                <c:pt idx="126">
                  <c:v>41004</c:v>
                </c:pt>
                <c:pt idx="127">
                  <c:v>41005</c:v>
                </c:pt>
                <c:pt idx="128">
                  <c:v>41006</c:v>
                </c:pt>
                <c:pt idx="129">
                  <c:v>41007</c:v>
                </c:pt>
                <c:pt idx="130">
                  <c:v>41008</c:v>
                </c:pt>
                <c:pt idx="131">
                  <c:v>41009</c:v>
                </c:pt>
                <c:pt idx="132">
                  <c:v>41010</c:v>
                </c:pt>
                <c:pt idx="133">
                  <c:v>41011</c:v>
                </c:pt>
                <c:pt idx="134">
                  <c:v>41012</c:v>
                </c:pt>
                <c:pt idx="135">
                  <c:v>41013</c:v>
                </c:pt>
                <c:pt idx="136">
                  <c:v>41014</c:v>
                </c:pt>
                <c:pt idx="137">
                  <c:v>41015</c:v>
                </c:pt>
                <c:pt idx="138">
                  <c:v>41016</c:v>
                </c:pt>
                <c:pt idx="139">
                  <c:v>41017</c:v>
                </c:pt>
                <c:pt idx="140">
                  <c:v>41018</c:v>
                </c:pt>
                <c:pt idx="141">
                  <c:v>41019</c:v>
                </c:pt>
                <c:pt idx="142">
                  <c:v>41020</c:v>
                </c:pt>
                <c:pt idx="143">
                  <c:v>41021</c:v>
                </c:pt>
                <c:pt idx="144">
                  <c:v>41022</c:v>
                </c:pt>
                <c:pt idx="145">
                  <c:v>41023</c:v>
                </c:pt>
                <c:pt idx="146">
                  <c:v>41024</c:v>
                </c:pt>
                <c:pt idx="147">
                  <c:v>41025</c:v>
                </c:pt>
                <c:pt idx="148">
                  <c:v>41026</c:v>
                </c:pt>
                <c:pt idx="149">
                  <c:v>41027</c:v>
                </c:pt>
                <c:pt idx="150">
                  <c:v>41028</c:v>
                </c:pt>
                <c:pt idx="151">
                  <c:v>41029</c:v>
                </c:pt>
                <c:pt idx="152">
                  <c:v>41030</c:v>
                </c:pt>
                <c:pt idx="153">
                  <c:v>41031</c:v>
                </c:pt>
                <c:pt idx="154">
                  <c:v>41032</c:v>
                </c:pt>
                <c:pt idx="155">
                  <c:v>41033</c:v>
                </c:pt>
                <c:pt idx="156">
                  <c:v>41034</c:v>
                </c:pt>
                <c:pt idx="157">
                  <c:v>41035</c:v>
                </c:pt>
                <c:pt idx="158">
                  <c:v>41036</c:v>
                </c:pt>
                <c:pt idx="159">
                  <c:v>41037</c:v>
                </c:pt>
                <c:pt idx="160">
                  <c:v>41038</c:v>
                </c:pt>
                <c:pt idx="161">
                  <c:v>41039</c:v>
                </c:pt>
                <c:pt idx="162">
                  <c:v>41040</c:v>
                </c:pt>
                <c:pt idx="163">
                  <c:v>41041</c:v>
                </c:pt>
                <c:pt idx="164">
                  <c:v>41042</c:v>
                </c:pt>
                <c:pt idx="165">
                  <c:v>41043</c:v>
                </c:pt>
                <c:pt idx="166">
                  <c:v>41044</c:v>
                </c:pt>
                <c:pt idx="167">
                  <c:v>41045</c:v>
                </c:pt>
                <c:pt idx="168">
                  <c:v>41046</c:v>
                </c:pt>
                <c:pt idx="169">
                  <c:v>41047</c:v>
                </c:pt>
                <c:pt idx="170">
                  <c:v>41048</c:v>
                </c:pt>
                <c:pt idx="171">
                  <c:v>41049</c:v>
                </c:pt>
                <c:pt idx="172">
                  <c:v>41050</c:v>
                </c:pt>
                <c:pt idx="173">
                  <c:v>41051</c:v>
                </c:pt>
                <c:pt idx="174">
                  <c:v>41052</c:v>
                </c:pt>
                <c:pt idx="175">
                  <c:v>41053</c:v>
                </c:pt>
                <c:pt idx="176">
                  <c:v>41054</c:v>
                </c:pt>
                <c:pt idx="177">
                  <c:v>41055</c:v>
                </c:pt>
                <c:pt idx="178">
                  <c:v>41056</c:v>
                </c:pt>
                <c:pt idx="179">
                  <c:v>41057</c:v>
                </c:pt>
                <c:pt idx="180">
                  <c:v>41058</c:v>
                </c:pt>
                <c:pt idx="181">
                  <c:v>41059</c:v>
                </c:pt>
                <c:pt idx="182">
                  <c:v>41060</c:v>
                </c:pt>
                <c:pt idx="183">
                  <c:v>41061</c:v>
                </c:pt>
                <c:pt idx="184">
                  <c:v>41062</c:v>
                </c:pt>
                <c:pt idx="185">
                  <c:v>41063</c:v>
                </c:pt>
                <c:pt idx="186">
                  <c:v>41064</c:v>
                </c:pt>
                <c:pt idx="187">
                  <c:v>41065</c:v>
                </c:pt>
                <c:pt idx="188">
                  <c:v>41066</c:v>
                </c:pt>
                <c:pt idx="189">
                  <c:v>41067</c:v>
                </c:pt>
                <c:pt idx="190">
                  <c:v>41068</c:v>
                </c:pt>
                <c:pt idx="191">
                  <c:v>41069</c:v>
                </c:pt>
                <c:pt idx="192">
                  <c:v>41070</c:v>
                </c:pt>
                <c:pt idx="193">
                  <c:v>41071</c:v>
                </c:pt>
                <c:pt idx="194">
                  <c:v>41072</c:v>
                </c:pt>
                <c:pt idx="195">
                  <c:v>41073</c:v>
                </c:pt>
                <c:pt idx="196">
                  <c:v>41074</c:v>
                </c:pt>
                <c:pt idx="197">
                  <c:v>41075</c:v>
                </c:pt>
                <c:pt idx="198">
                  <c:v>41076</c:v>
                </c:pt>
                <c:pt idx="199">
                  <c:v>41077</c:v>
                </c:pt>
                <c:pt idx="200">
                  <c:v>41078</c:v>
                </c:pt>
                <c:pt idx="201">
                  <c:v>41079</c:v>
                </c:pt>
                <c:pt idx="202">
                  <c:v>41080</c:v>
                </c:pt>
                <c:pt idx="203">
                  <c:v>41081</c:v>
                </c:pt>
                <c:pt idx="204">
                  <c:v>41082</c:v>
                </c:pt>
                <c:pt idx="205">
                  <c:v>41083</c:v>
                </c:pt>
                <c:pt idx="206">
                  <c:v>41084</c:v>
                </c:pt>
                <c:pt idx="207">
                  <c:v>41085</c:v>
                </c:pt>
                <c:pt idx="208">
                  <c:v>41086</c:v>
                </c:pt>
                <c:pt idx="209">
                  <c:v>41087</c:v>
                </c:pt>
                <c:pt idx="210">
                  <c:v>41088</c:v>
                </c:pt>
                <c:pt idx="211">
                  <c:v>41089</c:v>
                </c:pt>
                <c:pt idx="212">
                  <c:v>41090</c:v>
                </c:pt>
                <c:pt idx="213">
                  <c:v>41091</c:v>
                </c:pt>
                <c:pt idx="214">
                  <c:v>41092</c:v>
                </c:pt>
                <c:pt idx="215">
                  <c:v>41093</c:v>
                </c:pt>
                <c:pt idx="216">
                  <c:v>41094</c:v>
                </c:pt>
                <c:pt idx="217">
                  <c:v>41095</c:v>
                </c:pt>
                <c:pt idx="218">
                  <c:v>41096</c:v>
                </c:pt>
                <c:pt idx="219">
                  <c:v>41097</c:v>
                </c:pt>
                <c:pt idx="220">
                  <c:v>41098</c:v>
                </c:pt>
                <c:pt idx="221">
                  <c:v>41099</c:v>
                </c:pt>
                <c:pt idx="222">
                  <c:v>41100</c:v>
                </c:pt>
                <c:pt idx="223">
                  <c:v>41101</c:v>
                </c:pt>
                <c:pt idx="224">
                  <c:v>41102</c:v>
                </c:pt>
                <c:pt idx="225">
                  <c:v>41103</c:v>
                </c:pt>
                <c:pt idx="226">
                  <c:v>41104</c:v>
                </c:pt>
                <c:pt idx="227">
                  <c:v>41105</c:v>
                </c:pt>
                <c:pt idx="228">
                  <c:v>41106</c:v>
                </c:pt>
                <c:pt idx="229">
                  <c:v>41107</c:v>
                </c:pt>
                <c:pt idx="230">
                  <c:v>41108</c:v>
                </c:pt>
                <c:pt idx="231">
                  <c:v>41109</c:v>
                </c:pt>
                <c:pt idx="232">
                  <c:v>41110</c:v>
                </c:pt>
                <c:pt idx="233">
                  <c:v>41111</c:v>
                </c:pt>
                <c:pt idx="234">
                  <c:v>41112</c:v>
                </c:pt>
                <c:pt idx="235">
                  <c:v>41113</c:v>
                </c:pt>
                <c:pt idx="236">
                  <c:v>41114</c:v>
                </c:pt>
                <c:pt idx="237">
                  <c:v>41115</c:v>
                </c:pt>
                <c:pt idx="238">
                  <c:v>41116</c:v>
                </c:pt>
                <c:pt idx="239">
                  <c:v>41117</c:v>
                </c:pt>
                <c:pt idx="240">
                  <c:v>41118</c:v>
                </c:pt>
                <c:pt idx="241">
                  <c:v>41119</c:v>
                </c:pt>
                <c:pt idx="242">
                  <c:v>41120</c:v>
                </c:pt>
                <c:pt idx="243">
                  <c:v>41121</c:v>
                </c:pt>
                <c:pt idx="244">
                  <c:v>41122</c:v>
                </c:pt>
                <c:pt idx="245">
                  <c:v>41123</c:v>
                </c:pt>
                <c:pt idx="246">
                  <c:v>41124</c:v>
                </c:pt>
                <c:pt idx="247">
                  <c:v>41125</c:v>
                </c:pt>
                <c:pt idx="248">
                  <c:v>41126</c:v>
                </c:pt>
                <c:pt idx="249">
                  <c:v>41127</c:v>
                </c:pt>
                <c:pt idx="250">
                  <c:v>41128</c:v>
                </c:pt>
                <c:pt idx="251">
                  <c:v>41129</c:v>
                </c:pt>
                <c:pt idx="252">
                  <c:v>41130</c:v>
                </c:pt>
                <c:pt idx="253">
                  <c:v>41131</c:v>
                </c:pt>
                <c:pt idx="254">
                  <c:v>41132</c:v>
                </c:pt>
                <c:pt idx="255">
                  <c:v>41133</c:v>
                </c:pt>
                <c:pt idx="256">
                  <c:v>41134</c:v>
                </c:pt>
                <c:pt idx="257">
                  <c:v>41135</c:v>
                </c:pt>
                <c:pt idx="258">
                  <c:v>41136</c:v>
                </c:pt>
                <c:pt idx="259">
                  <c:v>41137</c:v>
                </c:pt>
                <c:pt idx="260">
                  <c:v>41138</c:v>
                </c:pt>
                <c:pt idx="261">
                  <c:v>41139</c:v>
                </c:pt>
                <c:pt idx="262">
                  <c:v>41140</c:v>
                </c:pt>
                <c:pt idx="263">
                  <c:v>41141</c:v>
                </c:pt>
                <c:pt idx="264">
                  <c:v>41142</c:v>
                </c:pt>
                <c:pt idx="265">
                  <c:v>41143</c:v>
                </c:pt>
                <c:pt idx="266">
                  <c:v>41144</c:v>
                </c:pt>
                <c:pt idx="267">
                  <c:v>41145</c:v>
                </c:pt>
                <c:pt idx="268">
                  <c:v>41146</c:v>
                </c:pt>
                <c:pt idx="269">
                  <c:v>41147</c:v>
                </c:pt>
                <c:pt idx="270">
                  <c:v>41148</c:v>
                </c:pt>
                <c:pt idx="271">
                  <c:v>41149</c:v>
                </c:pt>
                <c:pt idx="272">
                  <c:v>41150</c:v>
                </c:pt>
                <c:pt idx="273">
                  <c:v>41151</c:v>
                </c:pt>
                <c:pt idx="274">
                  <c:v>41152</c:v>
                </c:pt>
                <c:pt idx="275">
                  <c:v>41153</c:v>
                </c:pt>
                <c:pt idx="276">
                  <c:v>41154</c:v>
                </c:pt>
                <c:pt idx="277">
                  <c:v>41155</c:v>
                </c:pt>
                <c:pt idx="278">
                  <c:v>41156</c:v>
                </c:pt>
                <c:pt idx="279">
                  <c:v>41157</c:v>
                </c:pt>
                <c:pt idx="280">
                  <c:v>41158</c:v>
                </c:pt>
                <c:pt idx="281">
                  <c:v>41159</c:v>
                </c:pt>
                <c:pt idx="282">
                  <c:v>41160</c:v>
                </c:pt>
                <c:pt idx="283">
                  <c:v>41161</c:v>
                </c:pt>
                <c:pt idx="284">
                  <c:v>41162</c:v>
                </c:pt>
                <c:pt idx="285">
                  <c:v>41163</c:v>
                </c:pt>
                <c:pt idx="286">
                  <c:v>41164</c:v>
                </c:pt>
                <c:pt idx="287">
                  <c:v>41165</c:v>
                </c:pt>
                <c:pt idx="288">
                  <c:v>41166</c:v>
                </c:pt>
                <c:pt idx="289">
                  <c:v>41167</c:v>
                </c:pt>
                <c:pt idx="290">
                  <c:v>41168</c:v>
                </c:pt>
                <c:pt idx="291">
                  <c:v>41169</c:v>
                </c:pt>
                <c:pt idx="292">
                  <c:v>41170</c:v>
                </c:pt>
                <c:pt idx="293">
                  <c:v>41171</c:v>
                </c:pt>
                <c:pt idx="294">
                  <c:v>41172</c:v>
                </c:pt>
                <c:pt idx="295">
                  <c:v>41173</c:v>
                </c:pt>
                <c:pt idx="296">
                  <c:v>41174</c:v>
                </c:pt>
                <c:pt idx="297">
                  <c:v>41175</c:v>
                </c:pt>
                <c:pt idx="298">
                  <c:v>41176</c:v>
                </c:pt>
                <c:pt idx="299">
                  <c:v>41177</c:v>
                </c:pt>
                <c:pt idx="300">
                  <c:v>41178</c:v>
                </c:pt>
                <c:pt idx="301">
                  <c:v>41179</c:v>
                </c:pt>
                <c:pt idx="302">
                  <c:v>41180</c:v>
                </c:pt>
                <c:pt idx="303">
                  <c:v>41181</c:v>
                </c:pt>
                <c:pt idx="304">
                  <c:v>41182</c:v>
                </c:pt>
                <c:pt idx="305">
                  <c:v>41183</c:v>
                </c:pt>
                <c:pt idx="306">
                  <c:v>41184</c:v>
                </c:pt>
                <c:pt idx="307">
                  <c:v>41185</c:v>
                </c:pt>
                <c:pt idx="308">
                  <c:v>41186</c:v>
                </c:pt>
                <c:pt idx="309">
                  <c:v>41187</c:v>
                </c:pt>
                <c:pt idx="310">
                  <c:v>41188</c:v>
                </c:pt>
                <c:pt idx="311">
                  <c:v>41189</c:v>
                </c:pt>
                <c:pt idx="312">
                  <c:v>41190</c:v>
                </c:pt>
                <c:pt idx="313">
                  <c:v>41191</c:v>
                </c:pt>
                <c:pt idx="314">
                  <c:v>41192</c:v>
                </c:pt>
                <c:pt idx="315">
                  <c:v>41193</c:v>
                </c:pt>
                <c:pt idx="316">
                  <c:v>41194</c:v>
                </c:pt>
                <c:pt idx="317">
                  <c:v>41195</c:v>
                </c:pt>
                <c:pt idx="318">
                  <c:v>41196</c:v>
                </c:pt>
                <c:pt idx="319">
                  <c:v>41197</c:v>
                </c:pt>
                <c:pt idx="320">
                  <c:v>41198</c:v>
                </c:pt>
                <c:pt idx="321">
                  <c:v>41199</c:v>
                </c:pt>
                <c:pt idx="322">
                  <c:v>41200</c:v>
                </c:pt>
                <c:pt idx="323">
                  <c:v>41201</c:v>
                </c:pt>
                <c:pt idx="324">
                  <c:v>41202</c:v>
                </c:pt>
                <c:pt idx="325">
                  <c:v>41203</c:v>
                </c:pt>
                <c:pt idx="326">
                  <c:v>41204</c:v>
                </c:pt>
                <c:pt idx="327">
                  <c:v>41205</c:v>
                </c:pt>
                <c:pt idx="328">
                  <c:v>41206</c:v>
                </c:pt>
                <c:pt idx="329">
                  <c:v>41207</c:v>
                </c:pt>
                <c:pt idx="330">
                  <c:v>41208</c:v>
                </c:pt>
                <c:pt idx="331">
                  <c:v>41209</c:v>
                </c:pt>
                <c:pt idx="332">
                  <c:v>41210</c:v>
                </c:pt>
                <c:pt idx="333">
                  <c:v>41211</c:v>
                </c:pt>
                <c:pt idx="334">
                  <c:v>41212</c:v>
                </c:pt>
                <c:pt idx="335">
                  <c:v>41213</c:v>
                </c:pt>
                <c:pt idx="336">
                  <c:v>41214</c:v>
                </c:pt>
                <c:pt idx="337">
                  <c:v>41215</c:v>
                </c:pt>
                <c:pt idx="338">
                  <c:v>41216</c:v>
                </c:pt>
                <c:pt idx="339">
                  <c:v>41217</c:v>
                </c:pt>
                <c:pt idx="340">
                  <c:v>41218</c:v>
                </c:pt>
                <c:pt idx="341">
                  <c:v>41219</c:v>
                </c:pt>
                <c:pt idx="342">
                  <c:v>41220</c:v>
                </c:pt>
                <c:pt idx="343">
                  <c:v>41221</c:v>
                </c:pt>
                <c:pt idx="344">
                  <c:v>41222</c:v>
                </c:pt>
                <c:pt idx="345">
                  <c:v>41223</c:v>
                </c:pt>
                <c:pt idx="346">
                  <c:v>41224</c:v>
                </c:pt>
                <c:pt idx="347">
                  <c:v>41225</c:v>
                </c:pt>
                <c:pt idx="348">
                  <c:v>41226</c:v>
                </c:pt>
                <c:pt idx="349">
                  <c:v>41227</c:v>
                </c:pt>
                <c:pt idx="350">
                  <c:v>41228</c:v>
                </c:pt>
                <c:pt idx="351">
                  <c:v>41229</c:v>
                </c:pt>
                <c:pt idx="352">
                  <c:v>41230</c:v>
                </c:pt>
                <c:pt idx="353">
                  <c:v>41231</c:v>
                </c:pt>
                <c:pt idx="354">
                  <c:v>41232</c:v>
                </c:pt>
                <c:pt idx="355">
                  <c:v>41233</c:v>
                </c:pt>
                <c:pt idx="356">
                  <c:v>41234</c:v>
                </c:pt>
                <c:pt idx="357">
                  <c:v>41235</c:v>
                </c:pt>
                <c:pt idx="358">
                  <c:v>41236</c:v>
                </c:pt>
                <c:pt idx="359">
                  <c:v>41237</c:v>
                </c:pt>
                <c:pt idx="360">
                  <c:v>41238</c:v>
                </c:pt>
                <c:pt idx="361">
                  <c:v>41239</c:v>
                </c:pt>
                <c:pt idx="362">
                  <c:v>41240</c:v>
                </c:pt>
                <c:pt idx="363">
                  <c:v>41241</c:v>
                </c:pt>
                <c:pt idx="364">
                  <c:v>41242</c:v>
                </c:pt>
                <c:pt idx="365">
                  <c:v>41243</c:v>
                </c:pt>
                <c:pt idx="366">
                  <c:v>41244</c:v>
                </c:pt>
                <c:pt idx="367">
                  <c:v>41245</c:v>
                </c:pt>
                <c:pt idx="368">
                  <c:v>41246</c:v>
                </c:pt>
                <c:pt idx="369">
                  <c:v>41247</c:v>
                </c:pt>
                <c:pt idx="370">
                  <c:v>41248</c:v>
                </c:pt>
                <c:pt idx="371">
                  <c:v>41249</c:v>
                </c:pt>
                <c:pt idx="372">
                  <c:v>41250</c:v>
                </c:pt>
                <c:pt idx="373">
                  <c:v>41251</c:v>
                </c:pt>
                <c:pt idx="374">
                  <c:v>41252</c:v>
                </c:pt>
                <c:pt idx="375">
                  <c:v>41253</c:v>
                </c:pt>
                <c:pt idx="376">
                  <c:v>41254</c:v>
                </c:pt>
                <c:pt idx="377">
                  <c:v>41255</c:v>
                </c:pt>
                <c:pt idx="378">
                  <c:v>41256</c:v>
                </c:pt>
                <c:pt idx="379">
                  <c:v>41257</c:v>
                </c:pt>
                <c:pt idx="380">
                  <c:v>41258</c:v>
                </c:pt>
                <c:pt idx="381">
                  <c:v>41259</c:v>
                </c:pt>
                <c:pt idx="382">
                  <c:v>41260</c:v>
                </c:pt>
                <c:pt idx="383">
                  <c:v>41261</c:v>
                </c:pt>
                <c:pt idx="384">
                  <c:v>41262</c:v>
                </c:pt>
                <c:pt idx="385">
                  <c:v>41263</c:v>
                </c:pt>
                <c:pt idx="386">
                  <c:v>41264</c:v>
                </c:pt>
                <c:pt idx="387">
                  <c:v>41265</c:v>
                </c:pt>
                <c:pt idx="388">
                  <c:v>41266</c:v>
                </c:pt>
                <c:pt idx="389">
                  <c:v>41267</c:v>
                </c:pt>
                <c:pt idx="390">
                  <c:v>41268</c:v>
                </c:pt>
                <c:pt idx="391">
                  <c:v>41269</c:v>
                </c:pt>
                <c:pt idx="392">
                  <c:v>41270</c:v>
                </c:pt>
                <c:pt idx="393">
                  <c:v>41271</c:v>
                </c:pt>
                <c:pt idx="394">
                  <c:v>41272</c:v>
                </c:pt>
                <c:pt idx="395">
                  <c:v>41273</c:v>
                </c:pt>
                <c:pt idx="396">
                  <c:v>41274</c:v>
                </c:pt>
                <c:pt idx="397">
                  <c:v>41276</c:v>
                </c:pt>
              </c:numCache>
            </c:numRef>
          </c:cat>
          <c:val>
            <c:numRef>
              <c:f>'FL sum_combine Willam'!$H$3:$H$399</c:f>
              <c:numCache>
                <c:formatCode>General</c:formatCode>
                <c:ptCount val="397"/>
                <c:pt idx="209" formatCode="0.0">
                  <c:v>50.674999999999997</c:v>
                </c:pt>
                <c:pt idx="223" formatCode="0.0">
                  <c:v>55.769230769230766</c:v>
                </c:pt>
                <c:pt idx="230" formatCode="0.0">
                  <c:v>61.600706713780916</c:v>
                </c:pt>
                <c:pt idx="237" formatCode="0.0">
                  <c:v>70.400778210116727</c:v>
                </c:pt>
                <c:pt idx="243" formatCode="0.0">
                  <c:v>66.33163265306122</c:v>
                </c:pt>
                <c:pt idx="244" formatCode="0.0">
                  <c:v>65.286729857819907</c:v>
                </c:pt>
                <c:pt idx="245" formatCode="0.0">
                  <c:v>70.906976744186053</c:v>
                </c:pt>
                <c:pt idx="250" formatCode="0.0">
                  <c:v>66.74545454545455</c:v>
                </c:pt>
                <c:pt idx="251" formatCode="0.0">
                  <c:v>68.440170940170944</c:v>
                </c:pt>
                <c:pt idx="257" formatCode="0.0">
                  <c:v>69.836734693877546</c:v>
                </c:pt>
                <c:pt idx="258" formatCode="0.0">
                  <c:v>63.101298701298703</c:v>
                </c:pt>
                <c:pt idx="264" formatCode="0.0">
                  <c:v>69.63636363636364</c:v>
                </c:pt>
                <c:pt idx="265" formatCode="0.0">
                  <c:v>67.864000000000004</c:v>
                </c:pt>
                <c:pt idx="270" formatCode="0.0">
                  <c:v>74.116279069767444</c:v>
                </c:pt>
                <c:pt idx="271" formatCode="0.0">
                  <c:v>67.804545454545448</c:v>
                </c:pt>
                <c:pt idx="272" formatCode="0.0">
                  <c:v>67.567164179104481</c:v>
                </c:pt>
                <c:pt idx="278" formatCode="0.0">
                  <c:v>75.465517241379317</c:v>
                </c:pt>
                <c:pt idx="286" formatCode="0.0">
                  <c:v>78.258741258741253</c:v>
                </c:pt>
                <c:pt idx="287" formatCode="0.0">
                  <c:v>70.743718592964825</c:v>
                </c:pt>
                <c:pt idx="292" formatCode="0.0">
                  <c:v>82.116751269035532</c:v>
                </c:pt>
              </c:numCache>
            </c:numRef>
          </c:val>
          <c:smooth val="0"/>
        </c:ser>
        <c:ser>
          <c:idx val="4"/>
          <c:order val="4"/>
          <c:tx>
            <c:strRef>
              <c:f>'FL sum_combine Willam'!$I$2</c:f>
              <c:strCache>
                <c:ptCount val="1"/>
                <c:pt idx="0">
                  <c:v>Leaburg</c:v>
                </c:pt>
              </c:strCache>
            </c:strRef>
          </c:tx>
          <c:spPr>
            <a:ln w="28575">
              <a:noFill/>
            </a:ln>
          </c:spPr>
          <c:marker>
            <c:symbol val="square"/>
            <c:size val="5"/>
            <c:spPr>
              <a:solidFill>
                <a:srgbClr val="00B050"/>
              </a:solidFill>
              <a:ln>
                <a:solidFill>
                  <a:schemeClr val="tx1"/>
                </a:solidFill>
              </a:ln>
            </c:spPr>
          </c:marker>
          <c:cat>
            <c:numRef>
              <c:f>'FL sum_combine Willam'!$A$3:$A$400</c:f>
              <c:numCache>
                <c:formatCode>m/d/yyyy</c:formatCode>
                <c:ptCount val="398"/>
                <c:pt idx="0">
                  <c:v>40878</c:v>
                </c:pt>
                <c:pt idx="1">
                  <c:v>40879</c:v>
                </c:pt>
                <c:pt idx="2">
                  <c:v>40880</c:v>
                </c:pt>
                <c:pt idx="3">
                  <c:v>40881</c:v>
                </c:pt>
                <c:pt idx="4">
                  <c:v>40882</c:v>
                </c:pt>
                <c:pt idx="5">
                  <c:v>40883</c:v>
                </c:pt>
                <c:pt idx="6">
                  <c:v>40884</c:v>
                </c:pt>
                <c:pt idx="7">
                  <c:v>40885</c:v>
                </c:pt>
                <c:pt idx="8">
                  <c:v>40886</c:v>
                </c:pt>
                <c:pt idx="9">
                  <c:v>40887</c:v>
                </c:pt>
                <c:pt idx="10">
                  <c:v>40888</c:v>
                </c:pt>
                <c:pt idx="11">
                  <c:v>40889</c:v>
                </c:pt>
                <c:pt idx="12">
                  <c:v>40890</c:v>
                </c:pt>
                <c:pt idx="13">
                  <c:v>40891</c:v>
                </c:pt>
                <c:pt idx="14">
                  <c:v>40892</c:v>
                </c:pt>
                <c:pt idx="15">
                  <c:v>40893</c:v>
                </c:pt>
                <c:pt idx="16">
                  <c:v>40894</c:v>
                </c:pt>
                <c:pt idx="17">
                  <c:v>40895</c:v>
                </c:pt>
                <c:pt idx="18">
                  <c:v>40896</c:v>
                </c:pt>
                <c:pt idx="19">
                  <c:v>40897</c:v>
                </c:pt>
                <c:pt idx="20">
                  <c:v>40898</c:v>
                </c:pt>
                <c:pt idx="21">
                  <c:v>40899</c:v>
                </c:pt>
                <c:pt idx="22">
                  <c:v>40900</c:v>
                </c:pt>
                <c:pt idx="23">
                  <c:v>40901</c:v>
                </c:pt>
                <c:pt idx="24">
                  <c:v>40902</c:v>
                </c:pt>
                <c:pt idx="25">
                  <c:v>40903</c:v>
                </c:pt>
                <c:pt idx="26">
                  <c:v>40904</c:v>
                </c:pt>
                <c:pt idx="27">
                  <c:v>40905</c:v>
                </c:pt>
                <c:pt idx="28">
                  <c:v>40906</c:v>
                </c:pt>
                <c:pt idx="29">
                  <c:v>40907</c:v>
                </c:pt>
                <c:pt idx="30">
                  <c:v>40908</c:v>
                </c:pt>
                <c:pt idx="31">
                  <c:v>40909</c:v>
                </c:pt>
                <c:pt idx="32">
                  <c:v>40910</c:v>
                </c:pt>
                <c:pt idx="33">
                  <c:v>40911</c:v>
                </c:pt>
                <c:pt idx="34">
                  <c:v>40912</c:v>
                </c:pt>
                <c:pt idx="35">
                  <c:v>40913</c:v>
                </c:pt>
                <c:pt idx="36">
                  <c:v>40914</c:v>
                </c:pt>
                <c:pt idx="37">
                  <c:v>40915</c:v>
                </c:pt>
                <c:pt idx="38">
                  <c:v>40916</c:v>
                </c:pt>
                <c:pt idx="39">
                  <c:v>40917</c:v>
                </c:pt>
                <c:pt idx="40">
                  <c:v>40918</c:v>
                </c:pt>
                <c:pt idx="41">
                  <c:v>40919</c:v>
                </c:pt>
                <c:pt idx="42">
                  <c:v>40920</c:v>
                </c:pt>
                <c:pt idx="43">
                  <c:v>40921</c:v>
                </c:pt>
                <c:pt idx="44">
                  <c:v>40922</c:v>
                </c:pt>
                <c:pt idx="45">
                  <c:v>40923</c:v>
                </c:pt>
                <c:pt idx="46">
                  <c:v>40924</c:v>
                </c:pt>
                <c:pt idx="47">
                  <c:v>40925</c:v>
                </c:pt>
                <c:pt idx="48">
                  <c:v>40926</c:v>
                </c:pt>
                <c:pt idx="49">
                  <c:v>40927</c:v>
                </c:pt>
                <c:pt idx="50">
                  <c:v>40928</c:v>
                </c:pt>
                <c:pt idx="51">
                  <c:v>40929</c:v>
                </c:pt>
                <c:pt idx="52">
                  <c:v>40930</c:v>
                </c:pt>
                <c:pt idx="53">
                  <c:v>40931</c:v>
                </c:pt>
                <c:pt idx="54">
                  <c:v>40932</c:v>
                </c:pt>
                <c:pt idx="55">
                  <c:v>40933</c:v>
                </c:pt>
                <c:pt idx="56">
                  <c:v>40934</c:v>
                </c:pt>
                <c:pt idx="57">
                  <c:v>40935</c:v>
                </c:pt>
                <c:pt idx="58">
                  <c:v>40936</c:v>
                </c:pt>
                <c:pt idx="59">
                  <c:v>40937</c:v>
                </c:pt>
                <c:pt idx="60">
                  <c:v>40938</c:v>
                </c:pt>
                <c:pt idx="61">
                  <c:v>40939</c:v>
                </c:pt>
                <c:pt idx="62">
                  <c:v>40940</c:v>
                </c:pt>
                <c:pt idx="63">
                  <c:v>40941</c:v>
                </c:pt>
                <c:pt idx="64">
                  <c:v>40942</c:v>
                </c:pt>
                <c:pt idx="65">
                  <c:v>40943</c:v>
                </c:pt>
                <c:pt idx="66">
                  <c:v>40944</c:v>
                </c:pt>
                <c:pt idx="67">
                  <c:v>40945</c:v>
                </c:pt>
                <c:pt idx="68">
                  <c:v>40946</c:v>
                </c:pt>
                <c:pt idx="69">
                  <c:v>40947</c:v>
                </c:pt>
                <c:pt idx="70">
                  <c:v>40948</c:v>
                </c:pt>
                <c:pt idx="71">
                  <c:v>40949</c:v>
                </c:pt>
                <c:pt idx="72">
                  <c:v>40950</c:v>
                </c:pt>
                <c:pt idx="73">
                  <c:v>40951</c:v>
                </c:pt>
                <c:pt idx="74">
                  <c:v>40952</c:v>
                </c:pt>
                <c:pt idx="75">
                  <c:v>40953</c:v>
                </c:pt>
                <c:pt idx="76">
                  <c:v>40954</c:v>
                </c:pt>
                <c:pt idx="77">
                  <c:v>40955</c:v>
                </c:pt>
                <c:pt idx="78">
                  <c:v>40956</c:v>
                </c:pt>
                <c:pt idx="79">
                  <c:v>40957</c:v>
                </c:pt>
                <c:pt idx="80">
                  <c:v>40958</c:v>
                </c:pt>
                <c:pt idx="81">
                  <c:v>40959</c:v>
                </c:pt>
                <c:pt idx="82">
                  <c:v>40960</c:v>
                </c:pt>
                <c:pt idx="83">
                  <c:v>40961</c:v>
                </c:pt>
                <c:pt idx="84">
                  <c:v>40962</c:v>
                </c:pt>
                <c:pt idx="85">
                  <c:v>40963</c:v>
                </c:pt>
                <c:pt idx="86">
                  <c:v>40964</c:v>
                </c:pt>
                <c:pt idx="87">
                  <c:v>40965</c:v>
                </c:pt>
                <c:pt idx="88">
                  <c:v>40966</c:v>
                </c:pt>
                <c:pt idx="89">
                  <c:v>40967</c:v>
                </c:pt>
                <c:pt idx="90">
                  <c:v>40968</c:v>
                </c:pt>
                <c:pt idx="91">
                  <c:v>40969</c:v>
                </c:pt>
                <c:pt idx="92">
                  <c:v>40970</c:v>
                </c:pt>
                <c:pt idx="93">
                  <c:v>40971</c:v>
                </c:pt>
                <c:pt idx="94">
                  <c:v>40972</c:v>
                </c:pt>
                <c:pt idx="95">
                  <c:v>40973</c:v>
                </c:pt>
                <c:pt idx="96">
                  <c:v>40974</c:v>
                </c:pt>
                <c:pt idx="97">
                  <c:v>40975</c:v>
                </c:pt>
                <c:pt idx="98">
                  <c:v>40976</c:v>
                </c:pt>
                <c:pt idx="99">
                  <c:v>40977</c:v>
                </c:pt>
                <c:pt idx="100">
                  <c:v>40978</c:v>
                </c:pt>
                <c:pt idx="101">
                  <c:v>40979</c:v>
                </c:pt>
                <c:pt idx="102">
                  <c:v>40980</c:v>
                </c:pt>
                <c:pt idx="103">
                  <c:v>40981</c:v>
                </c:pt>
                <c:pt idx="104">
                  <c:v>40982</c:v>
                </c:pt>
                <c:pt idx="105">
                  <c:v>40983</c:v>
                </c:pt>
                <c:pt idx="106">
                  <c:v>40984</c:v>
                </c:pt>
                <c:pt idx="107">
                  <c:v>40985</c:v>
                </c:pt>
                <c:pt idx="108">
                  <c:v>40986</c:v>
                </c:pt>
                <c:pt idx="109">
                  <c:v>40987</c:v>
                </c:pt>
                <c:pt idx="110">
                  <c:v>40988</c:v>
                </c:pt>
                <c:pt idx="111">
                  <c:v>40989</c:v>
                </c:pt>
                <c:pt idx="112">
                  <c:v>40990</c:v>
                </c:pt>
                <c:pt idx="113">
                  <c:v>40991</c:v>
                </c:pt>
                <c:pt idx="114">
                  <c:v>40992</c:v>
                </c:pt>
                <c:pt idx="115">
                  <c:v>40993</c:v>
                </c:pt>
                <c:pt idx="116">
                  <c:v>40994</c:v>
                </c:pt>
                <c:pt idx="117">
                  <c:v>40995</c:v>
                </c:pt>
                <c:pt idx="118">
                  <c:v>40996</c:v>
                </c:pt>
                <c:pt idx="119">
                  <c:v>40997</c:v>
                </c:pt>
                <c:pt idx="120">
                  <c:v>40998</c:v>
                </c:pt>
                <c:pt idx="121">
                  <c:v>40999</c:v>
                </c:pt>
                <c:pt idx="122">
                  <c:v>41000</c:v>
                </c:pt>
                <c:pt idx="123">
                  <c:v>41001</c:v>
                </c:pt>
                <c:pt idx="124">
                  <c:v>41002</c:v>
                </c:pt>
                <c:pt idx="125">
                  <c:v>41003</c:v>
                </c:pt>
                <c:pt idx="126">
                  <c:v>41004</c:v>
                </c:pt>
                <c:pt idx="127">
                  <c:v>41005</c:v>
                </c:pt>
                <c:pt idx="128">
                  <c:v>41006</c:v>
                </c:pt>
                <c:pt idx="129">
                  <c:v>41007</c:v>
                </c:pt>
                <c:pt idx="130">
                  <c:v>41008</c:v>
                </c:pt>
                <c:pt idx="131">
                  <c:v>41009</c:v>
                </c:pt>
                <c:pt idx="132">
                  <c:v>41010</c:v>
                </c:pt>
                <c:pt idx="133">
                  <c:v>41011</c:v>
                </c:pt>
                <c:pt idx="134">
                  <c:v>41012</c:v>
                </c:pt>
                <c:pt idx="135">
                  <c:v>41013</c:v>
                </c:pt>
                <c:pt idx="136">
                  <c:v>41014</c:v>
                </c:pt>
                <c:pt idx="137">
                  <c:v>41015</c:v>
                </c:pt>
                <c:pt idx="138">
                  <c:v>41016</c:v>
                </c:pt>
                <c:pt idx="139">
                  <c:v>41017</c:v>
                </c:pt>
                <c:pt idx="140">
                  <c:v>41018</c:v>
                </c:pt>
                <c:pt idx="141">
                  <c:v>41019</c:v>
                </c:pt>
                <c:pt idx="142">
                  <c:v>41020</c:v>
                </c:pt>
                <c:pt idx="143">
                  <c:v>41021</c:v>
                </c:pt>
                <c:pt idx="144">
                  <c:v>41022</c:v>
                </c:pt>
                <c:pt idx="145">
                  <c:v>41023</c:v>
                </c:pt>
                <c:pt idx="146">
                  <c:v>41024</c:v>
                </c:pt>
                <c:pt idx="147">
                  <c:v>41025</c:v>
                </c:pt>
                <c:pt idx="148">
                  <c:v>41026</c:v>
                </c:pt>
                <c:pt idx="149">
                  <c:v>41027</c:v>
                </c:pt>
                <c:pt idx="150">
                  <c:v>41028</c:v>
                </c:pt>
                <c:pt idx="151">
                  <c:v>41029</c:v>
                </c:pt>
                <c:pt idx="152">
                  <c:v>41030</c:v>
                </c:pt>
                <c:pt idx="153">
                  <c:v>41031</c:v>
                </c:pt>
                <c:pt idx="154">
                  <c:v>41032</c:v>
                </c:pt>
                <c:pt idx="155">
                  <c:v>41033</c:v>
                </c:pt>
                <c:pt idx="156">
                  <c:v>41034</c:v>
                </c:pt>
                <c:pt idx="157">
                  <c:v>41035</c:v>
                </c:pt>
                <c:pt idx="158">
                  <c:v>41036</c:v>
                </c:pt>
                <c:pt idx="159">
                  <c:v>41037</c:v>
                </c:pt>
                <c:pt idx="160">
                  <c:v>41038</c:v>
                </c:pt>
                <c:pt idx="161">
                  <c:v>41039</c:v>
                </c:pt>
                <c:pt idx="162">
                  <c:v>41040</c:v>
                </c:pt>
                <c:pt idx="163">
                  <c:v>41041</c:v>
                </c:pt>
                <c:pt idx="164">
                  <c:v>41042</c:v>
                </c:pt>
                <c:pt idx="165">
                  <c:v>41043</c:v>
                </c:pt>
                <c:pt idx="166">
                  <c:v>41044</c:v>
                </c:pt>
                <c:pt idx="167">
                  <c:v>41045</c:v>
                </c:pt>
                <c:pt idx="168">
                  <c:v>41046</c:v>
                </c:pt>
                <c:pt idx="169">
                  <c:v>41047</c:v>
                </c:pt>
                <c:pt idx="170">
                  <c:v>41048</c:v>
                </c:pt>
                <c:pt idx="171">
                  <c:v>41049</c:v>
                </c:pt>
                <c:pt idx="172">
                  <c:v>41050</c:v>
                </c:pt>
                <c:pt idx="173">
                  <c:v>41051</c:v>
                </c:pt>
                <c:pt idx="174">
                  <c:v>41052</c:v>
                </c:pt>
                <c:pt idx="175">
                  <c:v>41053</c:v>
                </c:pt>
                <c:pt idx="176">
                  <c:v>41054</c:v>
                </c:pt>
                <c:pt idx="177">
                  <c:v>41055</c:v>
                </c:pt>
                <c:pt idx="178">
                  <c:v>41056</c:v>
                </c:pt>
                <c:pt idx="179">
                  <c:v>41057</c:v>
                </c:pt>
                <c:pt idx="180">
                  <c:v>41058</c:v>
                </c:pt>
                <c:pt idx="181">
                  <c:v>41059</c:v>
                </c:pt>
                <c:pt idx="182">
                  <c:v>41060</c:v>
                </c:pt>
                <c:pt idx="183">
                  <c:v>41061</c:v>
                </c:pt>
                <c:pt idx="184">
                  <c:v>41062</c:v>
                </c:pt>
                <c:pt idx="185">
                  <c:v>41063</c:v>
                </c:pt>
                <c:pt idx="186">
                  <c:v>41064</c:v>
                </c:pt>
                <c:pt idx="187">
                  <c:v>41065</c:v>
                </c:pt>
                <c:pt idx="188">
                  <c:v>41066</c:v>
                </c:pt>
                <c:pt idx="189">
                  <c:v>41067</c:v>
                </c:pt>
                <c:pt idx="190">
                  <c:v>41068</c:v>
                </c:pt>
                <c:pt idx="191">
                  <c:v>41069</c:v>
                </c:pt>
                <c:pt idx="192">
                  <c:v>41070</c:v>
                </c:pt>
                <c:pt idx="193">
                  <c:v>41071</c:v>
                </c:pt>
                <c:pt idx="194">
                  <c:v>41072</c:v>
                </c:pt>
                <c:pt idx="195">
                  <c:v>41073</c:v>
                </c:pt>
                <c:pt idx="196">
                  <c:v>41074</c:v>
                </c:pt>
                <c:pt idx="197">
                  <c:v>41075</c:v>
                </c:pt>
                <c:pt idx="198">
                  <c:v>41076</c:v>
                </c:pt>
                <c:pt idx="199">
                  <c:v>41077</c:v>
                </c:pt>
                <c:pt idx="200">
                  <c:v>41078</c:v>
                </c:pt>
                <c:pt idx="201">
                  <c:v>41079</c:v>
                </c:pt>
                <c:pt idx="202">
                  <c:v>41080</c:v>
                </c:pt>
                <c:pt idx="203">
                  <c:v>41081</c:v>
                </c:pt>
                <c:pt idx="204">
                  <c:v>41082</c:v>
                </c:pt>
                <c:pt idx="205">
                  <c:v>41083</c:v>
                </c:pt>
                <c:pt idx="206">
                  <c:v>41084</c:v>
                </c:pt>
                <c:pt idx="207">
                  <c:v>41085</c:v>
                </c:pt>
                <c:pt idx="208">
                  <c:v>41086</c:v>
                </c:pt>
                <c:pt idx="209">
                  <c:v>41087</c:v>
                </c:pt>
                <c:pt idx="210">
                  <c:v>41088</c:v>
                </c:pt>
                <c:pt idx="211">
                  <c:v>41089</c:v>
                </c:pt>
                <c:pt idx="212">
                  <c:v>41090</c:v>
                </c:pt>
                <c:pt idx="213">
                  <c:v>41091</c:v>
                </c:pt>
                <c:pt idx="214">
                  <c:v>41092</c:v>
                </c:pt>
                <c:pt idx="215">
                  <c:v>41093</c:v>
                </c:pt>
                <c:pt idx="216">
                  <c:v>41094</c:v>
                </c:pt>
                <c:pt idx="217">
                  <c:v>41095</c:v>
                </c:pt>
                <c:pt idx="218">
                  <c:v>41096</c:v>
                </c:pt>
                <c:pt idx="219">
                  <c:v>41097</c:v>
                </c:pt>
                <c:pt idx="220">
                  <c:v>41098</c:v>
                </c:pt>
                <c:pt idx="221">
                  <c:v>41099</c:v>
                </c:pt>
                <c:pt idx="222">
                  <c:v>41100</c:v>
                </c:pt>
                <c:pt idx="223">
                  <c:v>41101</c:v>
                </c:pt>
                <c:pt idx="224">
                  <c:v>41102</c:v>
                </c:pt>
                <c:pt idx="225">
                  <c:v>41103</c:v>
                </c:pt>
                <c:pt idx="226">
                  <c:v>41104</c:v>
                </c:pt>
                <c:pt idx="227">
                  <c:v>41105</c:v>
                </c:pt>
                <c:pt idx="228">
                  <c:v>41106</c:v>
                </c:pt>
                <c:pt idx="229">
                  <c:v>41107</c:v>
                </c:pt>
                <c:pt idx="230">
                  <c:v>41108</c:v>
                </c:pt>
                <c:pt idx="231">
                  <c:v>41109</c:v>
                </c:pt>
                <c:pt idx="232">
                  <c:v>41110</c:v>
                </c:pt>
                <c:pt idx="233">
                  <c:v>41111</c:v>
                </c:pt>
                <c:pt idx="234">
                  <c:v>41112</c:v>
                </c:pt>
                <c:pt idx="235">
                  <c:v>41113</c:v>
                </c:pt>
                <c:pt idx="236">
                  <c:v>41114</c:v>
                </c:pt>
                <c:pt idx="237">
                  <c:v>41115</c:v>
                </c:pt>
                <c:pt idx="238">
                  <c:v>41116</c:v>
                </c:pt>
                <c:pt idx="239">
                  <c:v>41117</c:v>
                </c:pt>
                <c:pt idx="240">
                  <c:v>41118</c:v>
                </c:pt>
                <c:pt idx="241">
                  <c:v>41119</c:v>
                </c:pt>
                <c:pt idx="242">
                  <c:v>41120</c:v>
                </c:pt>
                <c:pt idx="243">
                  <c:v>41121</c:v>
                </c:pt>
                <c:pt idx="244">
                  <c:v>41122</c:v>
                </c:pt>
                <c:pt idx="245">
                  <c:v>41123</c:v>
                </c:pt>
                <c:pt idx="246">
                  <c:v>41124</c:v>
                </c:pt>
                <c:pt idx="247">
                  <c:v>41125</c:v>
                </c:pt>
                <c:pt idx="248">
                  <c:v>41126</c:v>
                </c:pt>
                <c:pt idx="249">
                  <c:v>41127</c:v>
                </c:pt>
                <c:pt idx="250">
                  <c:v>41128</c:v>
                </c:pt>
                <c:pt idx="251">
                  <c:v>41129</c:v>
                </c:pt>
                <c:pt idx="252">
                  <c:v>41130</c:v>
                </c:pt>
                <c:pt idx="253">
                  <c:v>41131</c:v>
                </c:pt>
                <c:pt idx="254">
                  <c:v>41132</c:v>
                </c:pt>
                <c:pt idx="255">
                  <c:v>41133</c:v>
                </c:pt>
                <c:pt idx="256">
                  <c:v>41134</c:v>
                </c:pt>
                <c:pt idx="257">
                  <c:v>41135</c:v>
                </c:pt>
                <c:pt idx="258">
                  <c:v>41136</c:v>
                </c:pt>
                <c:pt idx="259">
                  <c:v>41137</c:v>
                </c:pt>
                <c:pt idx="260">
                  <c:v>41138</c:v>
                </c:pt>
                <c:pt idx="261">
                  <c:v>41139</c:v>
                </c:pt>
                <c:pt idx="262">
                  <c:v>41140</c:v>
                </c:pt>
                <c:pt idx="263">
                  <c:v>41141</c:v>
                </c:pt>
                <c:pt idx="264">
                  <c:v>41142</c:v>
                </c:pt>
                <c:pt idx="265">
                  <c:v>41143</c:v>
                </c:pt>
                <c:pt idx="266">
                  <c:v>41144</c:v>
                </c:pt>
                <c:pt idx="267">
                  <c:v>41145</c:v>
                </c:pt>
                <c:pt idx="268">
                  <c:v>41146</c:v>
                </c:pt>
                <c:pt idx="269">
                  <c:v>41147</c:v>
                </c:pt>
                <c:pt idx="270">
                  <c:v>41148</c:v>
                </c:pt>
                <c:pt idx="271">
                  <c:v>41149</c:v>
                </c:pt>
                <c:pt idx="272">
                  <c:v>41150</c:v>
                </c:pt>
                <c:pt idx="273">
                  <c:v>41151</c:v>
                </c:pt>
                <c:pt idx="274">
                  <c:v>41152</c:v>
                </c:pt>
                <c:pt idx="275">
                  <c:v>41153</c:v>
                </c:pt>
                <c:pt idx="276">
                  <c:v>41154</c:v>
                </c:pt>
                <c:pt idx="277">
                  <c:v>41155</c:v>
                </c:pt>
                <c:pt idx="278">
                  <c:v>41156</c:v>
                </c:pt>
                <c:pt idx="279">
                  <c:v>41157</c:v>
                </c:pt>
                <c:pt idx="280">
                  <c:v>41158</c:v>
                </c:pt>
                <c:pt idx="281">
                  <c:v>41159</c:v>
                </c:pt>
                <c:pt idx="282">
                  <c:v>41160</c:v>
                </c:pt>
                <c:pt idx="283">
                  <c:v>41161</c:v>
                </c:pt>
                <c:pt idx="284">
                  <c:v>41162</c:v>
                </c:pt>
                <c:pt idx="285">
                  <c:v>41163</c:v>
                </c:pt>
                <c:pt idx="286">
                  <c:v>41164</c:v>
                </c:pt>
                <c:pt idx="287">
                  <c:v>41165</c:v>
                </c:pt>
                <c:pt idx="288">
                  <c:v>41166</c:v>
                </c:pt>
                <c:pt idx="289">
                  <c:v>41167</c:v>
                </c:pt>
                <c:pt idx="290">
                  <c:v>41168</c:v>
                </c:pt>
                <c:pt idx="291">
                  <c:v>41169</c:v>
                </c:pt>
                <c:pt idx="292">
                  <c:v>41170</c:v>
                </c:pt>
                <c:pt idx="293">
                  <c:v>41171</c:v>
                </c:pt>
                <c:pt idx="294">
                  <c:v>41172</c:v>
                </c:pt>
                <c:pt idx="295">
                  <c:v>41173</c:v>
                </c:pt>
                <c:pt idx="296">
                  <c:v>41174</c:v>
                </c:pt>
                <c:pt idx="297">
                  <c:v>41175</c:v>
                </c:pt>
                <c:pt idx="298">
                  <c:v>41176</c:v>
                </c:pt>
                <c:pt idx="299">
                  <c:v>41177</c:v>
                </c:pt>
                <c:pt idx="300">
                  <c:v>41178</c:v>
                </c:pt>
                <c:pt idx="301">
                  <c:v>41179</c:v>
                </c:pt>
                <c:pt idx="302">
                  <c:v>41180</c:v>
                </c:pt>
                <c:pt idx="303">
                  <c:v>41181</c:v>
                </c:pt>
                <c:pt idx="304">
                  <c:v>41182</c:v>
                </c:pt>
                <c:pt idx="305">
                  <c:v>41183</c:v>
                </c:pt>
                <c:pt idx="306">
                  <c:v>41184</c:v>
                </c:pt>
                <c:pt idx="307">
                  <c:v>41185</c:v>
                </c:pt>
                <c:pt idx="308">
                  <c:v>41186</c:v>
                </c:pt>
                <c:pt idx="309">
                  <c:v>41187</c:v>
                </c:pt>
                <c:pt idx="310">
                  <c:v>41188</c:v>
                </c:pt>
                <c:pt idx="311">
                  <c:v>41189</c:v>
                </c:pt>
                <c:pt idx="312">
                  <c:v>41190</c:v>
                </c:pt>
                <c:pt idx="313">
                  <c:v>41191</c:v>
                </c:pt>
                <c:pt idx="314">
                  <c:v>41192</c:v>
                </c:pt>
                <c:pt idx="315">
                  <c:v>41193</c:v>
                </c:pt>
                <c:pt idx="316">
                  <c:v>41194</c:v>
                </c:pt>
                <c:pt idx="317">
                  <c:v>41195</c:v>
                </c:pt>
                <c:pt idx="318">
                  <c:v>41196</c:v>
                </c:pt>
                <c:pt idx="319">
                  <c:v>41197</c:v>
                </c:pt>
                <c:pt idx="320">
                  <c:v>41198</c:v>
                </c:pt>
                <c:pt idx="321">
                  <c:v>41199</c:v>
                </c:pt>
                <c:pt idx="322">
                  <c:v>41200</c:v>
                </c:pt>
                <c:pt idx="323">
                  <c:v>41201</c:v>
                </c:pt>
                <c:pt idx="324">
                  <c:v>41202</c:v>
                </c:pt>
                <c:pt idx="325">
                  <c:v>41203</c:v>
                </c:pt>
                <c:pt idx="326">
                  <c:v>41204</c:v>
                </c:pt>
                <c:pt idx="327">
                  <c:v>41205</c:v>
                </c:pt>
                <c:pt idx="328">
                  <c:v>41206</c:v>
                </c:pt>
                <c:pt idx="329">
                  <c:v>41207</c:v>
                </c:pt>
                <c:pt idx="330">
                  <c:v>41208</c:v>
                </c:pt>
                <c:pt idx="331">
                  <c:v>41209</c:v>
                </c:pt>
                <c:pt idx="332">
                  <c:v>41210</c:v>
                </c:pt>
                <c:pt idx="333">
                  <c:v>41211</c:v>
                </c:pt>
                <c:pt idx="334">
                  <c:v>41212</c:v>
                </c:pt>
                <c:pt idx="335">
                  <c:v>41213</c:v>
                </c:pt>
                <c:pt idx="336">
                  <c:v>41214</c:v>
                </c:pt>
                <c:pt idx="337">
                  <c:v>41215</c:v>
                </c:pt>
                <c:pt idx="338">
                  <c:v>41216</c:v>
                </c:pt>
                <c:pt idx="339">
                  <c:v>41217</c:v>
                </c:pt>
                <c:pt idx="340">
                  <c:v>41218</c:v>
                </c:pt>
                <c:pt idx="341">
                  <c:v>41219</c:v>
                </c:pt>
                <c:pt idx="342">
                  <c:v>41220</c:v>
                </c:pt>
                <c:pt idx="343">
                  <c:v>41221</c:v>
                </c:pt>
                <c:pt idx="344">
                  <c:v>41222</c:v>
                </c:pt>
                <c:pt idx="345">
                  <c:v>41223</c:v>
                </c:pt>
                <c:pt idx="346">
                  <c:v>41224</c:v>
                </c:pt>
                <c:pt idx="347">
                  <c:v>41225</c:v>
                </c:pt>
                <c:pt idx="348">
                  <c:v>41226</c:v>
                </c:pt>
                <c:pt idx="349">
                  <c:v>41227</c:v>
                </c:pt>
                <c:pt idx="350">
                  <c:v>41228</c:v>
                </c:pt>
                <c:pt idx="351">
                  <c:v>41229</c:v>
                </c:pt>
                <c:pt idx="352">
                  <c:v>41230</c:v>
                </c:pt>
                <c:pt idx="353">
                  <c:v>41231</c:v>
                </c:pt>
                <c:pt idx="354">
                  <c:v>41232</c:v>
                </c:pt>
                <c:pt idx="355">
                  <c:v>41233</c:v>
                </c:pt>
                <c:pt idx="356">
                  <c:v>41234</c:v>
                </c:pt>
                <c:pt idx="357">
                  <c:v>41235</c:v>
                </c:pt>
                <c:pt idx="358">
                  <c:v>41236</c:v>
                </c:pt>
                <c:pt idx="359">
                  <c:v>41237</c:v>
                </c:pt>
                <c:pt idx="360">
                  <c:v>41238</c:v>
                </c:pt>
                <c:pt idx="361">
                  <c:v>41239</c:v>
                </c:pt>
                <c:pt idx="362">
                  <c:v>41240</c:v>
                </c:pt>
                <c:pt idx="363">
                  <c:v>41241</c:v>
                </c:pt>
                <c:pt idx="364">
                  <c:v>41242</c:v>
                </c:pt>
                <c:pt idx="365">
                  <c:v>41243</c:v>
                </c:pt>
                <c:pt idx="366">
                  <c:v>41244</c:v>
                </c:pt>
                <c:pt idx="367">
                  <c:v>41245</c:v>
                </c:pt>
                <c:pt idx="368">
                  <c:v>41246</c:v>
                </c:pt>
                <c:pt idx="369">
                  <c:v>41247</c:v>
                </c:pt>
                <c:pt idx="370">
                  <c:v>41248</c:v>
                </c:pt>
                <c:pt idx="371">
                  <c:v>41249</c:v>
                </c:pt>
                <c:pt idx="372">
                  <c:v>41250</c:v>
                </c:pt>
                <c:pt idx="373">
                  <c:v>41251</c:v>
                </c:pt>
                <c:pt idx="374">
                  <c:v>41252</c:v>
                </c:pt>
                <c:pt idx="375">
                  <c:v>41253</c:v>
                </c:pt>
                <c:pt idx="376">
                  <c:v>41254</c:v>
                </c:pt>
                <c:pt idx="377">
                  <c:v>41255</c:v>
                </c:pt>
                <c:pt idx="378">
                  <c:v>41256</c:v>
                </c:pt>
                <c:pt idx="379">
                  <c:v>41257</c:v>
                </c:pt>
                <c:pt idx="380">
                  <c:v>41258</c:v>
                </c:pt>
                <c:pt idx="381">
                  <c:v>41259</c:v>
                </c:pt>
                <c:pt idx="382">
                  <c:v>41260</c:v>
                </c:pt>
                <c:pt idx="383">
                  <c:v>41261</c:v>
                </c:pt>
                <c:pt idx="384">
                  <c:v>41262</c:v>
                </c:pt>
                <c:pt idx="385">
                  <c:v>41263</c:v>
                </c:pt>
                <c:pt idx="386">
                  <c:v>41264</c:v>
                </c:pt>
                <c:pt idx="387">
                  <c:v>41265</c:v>
                </c:pt>
                <c:pt idx="388">
                  <c:v>41266</c:v>
                </c:pt>
                <c:pt idx="389">
                  <c:v>41267</c:v>
                </c:pt>
                <c:pt idx="390">
                  <c:v>41268</c:v>
                </c:pt>
                <c:pt idx="391">
                  <c:v>41269</c:v>
                </c:pt>
                <c:pt idx="392">
                  <c:v>41270</c:v>
                </c:pt>
                <c:pt idx="393">
                  <c:v>41271</c:v>
                </c:pt>
                <c:pt idx="394">
                  <c:v>41272</c:v>
                </c:pt>
                <c:pt idx="395">
                  <c:v>41273</c:v>
                </c:pt>
                <c:pt idx="396">
                  <c:v>41274</c:v>
                </c:pt>
                <c:pt idx="397">
                  <c:v>41276</c:v>
                </c:pt>
              </c:numCache>
            </c:numRef>
          </c:cat>
          <c:val>
            <c:numRef>
              <c:f>'FL sum_combine Willam'!$I$3:$I$399</c:f>
              <c:numCache>
                <c:formatCode>General</c:formatCode>
                <c:ptCount val="397"/>
                <c:pt idx="329" formatCode="0.0">
                  <c:v>95.210374639769455</c:v>
                </c:pt>
                <c:pt idx="330" formatCode="0.0">
                  <c:v>92.391891891891888</c:v>
                </c:pt>
                <c:pt idx="340" formatCode="0.0">
                  <c:v>101.03846153846153</c:v>
                </c:pt>
                <c:pt idx="342" formatCode="0.0">
                  <c:v>97.251798561151077</c:v>
                </c:pt>
                <c:pt idx="344" formatCode="0.0">
                  <c:v>98.63636363636364</c:v>
                </c:pt>
                <c:pt idx="348" formatCode="0.0">
                  <c:v>102.1311475409836</c:v>
                </c:pt>
                <c:pt idx="350" formatCode="0.0">
                  <c:v>98.281407035175874</c:v>
                </c:pt>
                <c:pt idx="354" formatCode="0.0">
                  <c:v>99.763593380614651</c:v>
                </c:pt>
                <c:pt idx="364" formatCode="0.0">
                  <c:v>95.093220338983045</c:v>
                </c:pt>
                <c:pt idx="371" formatCode="0.0">
                  <c:v>103</c:v>
                </c:pt>
                <c:pt idx="379" formatCode="0.0">
                  <c:v>93.538860103626945</c:v>
                </c:pt>
                <c:pt idx="383" formatCode="0.0">
                  <c:v>96.024844720496901</c:v>
                </c:pt>
                <c:pt idx="392" formatCode="0.0">
                  <c:v>95.91836734693878</c:v>
                </c:pt>
              </c:numCache>
            </c:numRef>
          </c:val>
          <c:smooth val="0"/>
        </c:ser>
        <c:dLbls>
          <c:showLegendKey val="0"/>
          <c:showVal val="0"/>
          <c:showCatName val="0"/>
          <c:showSerName val="0"/>
          <c:showPercent val="0"/>
          <c:showBubbleSize val="0"/>
        </c:dLbls>
        <c:marker val="1"/>
        <c:smooth val="0"/>
        <c:axId val="79014144"/>
        <c:axId val="80823040"/>
      </c:lineChart>
      <c:dateAx>
        <c:axId val="79014144"/>
        <c:scaling>
          <c:orientation val="minMax"/>
          <c:max val="41274"/>
          <c:min val="40878"/>
        </c:scaling>
        <c:delete val="0"/>
        <c:axPos val="b"/>
        <c:numFmt formatCode="mmm" sourceLinked="0"/>
        <c:majorTickMark val="out"/>
        <c:minorTickMark val="none"/>
        <c:tickLblPos val="nextTo"/>
        <c:crossAx val="80823040"/>
        <c:crosses val="autoZero"/>
        <c:auto val="1"/>
        <c:lblOffset val="100"/>
        <c:baseTimeUnit val="days"/>
        <c:majorUnit val="1"/>
        <c:majorTimeUnit val="months"/>
      </c:dateAx>
      <c:valAx>
        <c:axId val="80823040"/>
        <c:scaling>
          <c:orientation val="minMax"/>
        </c:scaling>
        <c:delete val="0"/>
        <c:axPos val="l"/>
        <c:title>
          <c:tx>
            <c:rich>
              <a:bodyPr rot="-5400000" vert="horz"/>
              <a:lstStyle/>
              <a:p>
                <a:pPr>
                  <a:defRPr/>
                </a:pPr>
                <a:r>
                  <a:rPr lang="en-US"/>
                  <a:t>Fork length (mm)</a:t>
                </a:r>
              </a:p>
            </c:rich>
          </c:tx>
          <c:layout/>
          <c:overlay val="0"/>
        </c:title>
        <c:numFmt formatCode="0" sourceLinked="0"/>
        <c:majorTickMark val="out"/>
        <c:minorTickMark val="none"/>
        <c:tickLblPos val="nextTo"/>
        <c:crossAx val="79014144"/>
        <c:crosses val="autoZero"/>
        <c:crossBetween val="between"/>
      </c:valAx>
    </c:plotArea>
    <c:plotVisOnly val="1"/>
    <c:dispBlanksAs val="gap"/>
    <c:showDLblsOverMax val="0"/>
  </c:chart>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1997-2007</a:t>
            </a:r>
            <a:endParaRPr lang="en-US" sz="1600" dirty="0"/>
          </a:p>
        </c:rich>
      </c:tx>
      <c:layout>
        <c:manualLayout>
          <c:xMode val="edge"/>
          <c:yMode val="edge"/>
          <c:x val="2.0196339093976872E-3"/>
          <c:y val="1.3888888888888888E-2"/>
        </c:manualLayout>
      </c:layout>
      <c:overlay val="1"/>
    </c:title>
    <c:autoTitleDeleted val="0"/>
    <c:plotArea>
      <c:layout/>
      <c:pieChart>
        <c:varyColors val="1"/>
        <c:ser>
          <c:idx val="0"/>
          <c:order val="0"/>
          <c:dPt>
            <c:idx val="1"/>
            <c:bubble3D val="0"/>
            <c:spPr>
              <a:solidFill>
                <a:schemeClr val="bg2">
                  <a:lumMod val="20000"/>
                  <a:lumOff val="80000"/>
                </a:schemeClr>
              </a:solidFill>
            </c:spPr>
          </c:dPt>
          <c:dLbls>
            <c:delete val="1"/>
          </c:dLbls>
          <c:cat>
            <c:strRef>
              <c:f>McKenzie!$G$38:$H$38</c:f>
              <c:strCache>
                <c:ptCount val="2"/>
                <c:pt idx="0">
                  <c:v>Subyearling</c:v>
                </c:pt>
                <c:pt idx="1">
                  <c:v>Yearling</c:v>
                </c:pt>
              </c:strCache>
            </c:strRef>
          </c:cat>
          <c:val>
            <c:numRef>
              <c:f>McKenzie!$G$52:$H$52</c:f>
              <c:numCache>
                <c:formatCode>0</c:formatCode>
                <c:ptCount val="2"/>
                <c:pt idx="0">
                  <c:v>502.43138046397593</c:v>
                </c:pt>
                <c:pt idx="1">
                  <c:v>2018.4649325944929</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1998</a:t>
            </a:r>
          </a:p>
        </c:rich>
      </c:tx>
      <c:layout>
        <c:manualLayout>
          <c:xMode val="edge"/>
          <c:yMode val="edge"/>
          <c:x val="3.2322788919677742E-2"/>
          <c:y val="1.3888888888888888E-2"/>
        </c:manualLayout>
      </c:layout>
      <c:overlay val="1"/>
    </c:title>
    <c:autoTitleDeleted val="0"/>
    <c:plotArea>
      <c:layout/>
      <c:pieChart>
        <c:varyColors val="1"/>
        <c:ser>
          <c:idx val="0"/>
          <c:order val="0"/>
          <c:dPt>
            <c:idx val="1"/>
            <c:bubble3D val="0"/>
            <c:spPr>
              <a:solidFill>
                <a:schemeClr val="bg2">
                  <a:lumMod val="20000"/>
                  <a:lumOff val="80000"/>
                </a:schemeClr>
              </a:solidFill>
            </c:spPr>
          </c:dPt>
          <c:dLbls>
            <c:delete val="1"/>
          </c:dLbls>
          <c:cat>
            <c:strRef>
              <c:f>McKenzie!$G$38:$H$38</c:f>
              <c:strCache>
                <c:ptCount val="2"/>
                <c:pt idx="0">
                  <c:v>Subyearling</c:v>
                </c:pt>
                <c:pt idx="1">
                  <c:v>Yearling</c:v>
                </c:pt>
              </c:strCache>
            </c:strRef>
          </c:cat>
          <c:val>
            <c:numRef>
              <c:f>McKenzie!$G$41:$H$41</c:f>
              <c:numCache>
                <c:formatCode>0</c:formatCode>
                <c:ptCount val="2"/>
                <c:pt idx="0">
                  <c:v>1598.9756592182021</c:v>
                </c:pt>
                <c:pt idx="1">
                  <c:v>3973.2122441179563</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2000</a:t>
            </a:r>
          </a:p>
        </c:rich>
      </c:tx>
      <c:layout>
        <c:manualLayout>
          <c:xMode val="edge"/>
          <c:yMode val="edge"/>
          <c:x val="6.3063824339030794E-3"/>
          <c:y val="1.4276252851571122E-3"/>
        </c:manualLayout>
      </c:layout>
      <c:overlay val="1"/>
    </c:title>
    <c:autoTitleDeleted val="0"/>
    <c:plotArea>
      <c:layout/>
      <c:pieChart>
        <c:varyColors val="1"/>
        <c:ser>
          <c:idx val="0"/>
          <c:order val="0"/>
          <c:dPt>
            <c:idx val="1"/>
            <c:bubble3D val="0"/>
            <c:explosion val="1"/>
            <c:spPr>
              <a:solidFill>
                <a:schemeClr val="bg2">
                  <a:lumMod val="20000"/>
                  <a:lumOff val="80000"/>
                </a:schemeClr>
              </a:solidFill>
            </c:spPr>
          </c:dPt>
          <c:dLbls>
            <c:delete val="1"/>
          </c:dLbls>
          <c:cat>
            <c:strRef>
              <c:f>McKenzie!$G$38:$H$38</c:f>
              <c:strCache>
                <c:ptCount val="2"/>
                <c:pt idx="0">
                  <c:v>Subyearling</c:v>
                </c:pt>
                <c:pt idx="1">
                  <c:v>Yearling</c:v>
                </c:pt>
              </c:strCache>
            </c:strRef>
          </c:cat>
          <c:val>
            <c:numRef>
              <c:f>McKenzie!$G$43:$H$43</c:f>
              <c:numCache>
                <c:formatCode>0</c:formatCode>
                <c:ptCount val="2"/>
                <c:pt idx="0">
                  <c:v>65.110693547149978</c:v>
                </c:pt>
                <c:pt idx="1">
                  <c:v>3060.2025967160494</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2005</a:t>
            </a:r>
          </a:p>
        </c:rich>
      </c:tx>
      <c:layout>
        <c:manualLayout>
          <c:xMode val="edge"/>
          <c:yMode val="edge"/>
          <c:x val="6.3063824339030794E-3"/>
          <c:y val="1.3888684475188266E-2"/>
        </c:manualLayout>
      </c:layout>
      <c:overlay val="1"/>
    </c:title>
    <c:autoTitleDeleted val="0"/>
    <c:plotArea>
      <c:layout/>
      <c:pieChart>
        <c:varyColors val="1"/>
        <c:ser>
          <c:idx val="0"/>
          <c:order val="0"/>
          <c:dPt>
            <c:idx val="1"/>
            <c:bubble3D val="0"/>
            <c:spPr>
              <a:solidFill>
                <a:schemeClr val="bg2">
                  <a:lumMod val="20000"/>
                  <a:lumOff val="80000"/>
                </a:schemeClr>
              </a:solidFill>
            </c:spPr>
          </c:dPt>
          <c:dLbls>
            <c:delete val="1"/>
          </c:dLbls>
          <c:cat>
            <c:strRef>
              <c:f>McKenzie!$G$38:$H$38</c:f>
              <c:strCache>
                <c:ptCount val="2"/>
                <c:pt idx="0">
                  <c:v>Subyearling</c:v>
                </c:pt>
                <c:pt idx="1">
                  <c:v>Yearling</c:v>
                </c:pt>
              </c:strCache>
            </c:strRef>
          </c:cat>
          <c:val>
            <c:numRef>
              <c:f>McKenzie!$G$48:$H$48</c:f>
              <c:numCache>
                <c:formatCode>0</c:formatCode>
                <c:ptCount val="2"/>
                <c:pt idx="0">
                  <c:v>860.00989599990965</c:v>
                </c:pt>
                <c:pt idx="1">
                  <c:v>744.89046110228389</c:v>
                </c:pt>
              </c:numCache>
            </c:numRef>
          </c:val>
        </c:ser>
        <c:dLbls>
          <c:showLegendKey val="0"/>
          <c:showVal val="1"/>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296381491639387"/>
          <c:y val="4.4899961275332384E-2"/>
          <c:w val="0.73991491934294729"/>
          <c:h val="0.76414640792851718"/>
        </c:manualLayout>
      </c:layout>
      <c:scatterChart>
        <c:scatterStyle val="lineMarker"/>
        <c:varyColors val="0"/>
        <c:ser>
          <c:idx val="0"/>
          <c:order val="0"/>
          <c:tx>
            <c:v>winter flow</c:v>
          </c:tx>
          <c:spPr>
            <a:ln w="28575">
              <a:noFill/>
            </a:ln>
          </c:spPr>
          <c:marker>
            <c:symbol val="diamond"/>
            <c:size val="10"/>
            <c:spPr>
              <a:solidFill>
                <a:schemeClr val="tx2"/>
              </a:solidFill>
            </c:spPr>
          </c:marker>
          <c:trendline>
            <c:trendlineType val="linear"/>
            <c:dispRSqr val="0"/>
            <c:dispEq val="0"/>
          </c:trendline>
          <c:trendline>
            <c:trendlineType val="linear"/>
            <c:dispRSqr val="0"/>
            <c:dispEq val="0"/>
          </c:trendline>
          <c:trendline>
            <c:trendlineType val="linear"/>
            <c:dispRSqr val="0"/>
            <c:dispEq val="0"/>
          </c:trendline>
          <c:trendline>
            <c:trendlineType val="linear"/>
            <c:dispRSqr val="1"/>
            <c:dispEq val="0"/>
            <c:trendlineLbl>
              <c:layout>
                <c:manualLayout>
                  <c:x val="-0.31882914490550801"/>
                  <c:y val="-0.1844769198875785"/>
                </c:manualLayout>
              </c:layout>
              <c:numFmt formatCode="General" sourceLinked="0"/>
              <c:txPr>
                <a:bodyPr/>
                <a:lstStyle/>
                <a:p>
                  <a:pPr>
                    <a:defRPr sz="1600"/>
                  </a:pPr>
                  <a:endParaRPr lang="en-US"/>
                </a:p>
              </c:txPr>
            </c:trendlineLbl>
          </c:trendline>
          <c:xVal>
            <c:numRef>
              <c:f>Subyearling!$F$2:$F$11</c:f>
              <c:numCache>
                <c:formatCode>General</c:formatCode>
                <c:ptCount val="10"/>
                <c:pt idx="0">
                  <c:v>4820</c:v>
                </c:pt>
                <c:pt idx="1">
                  <c:v>6585</c:v>
                </c:pt>
                <c:pt idx="2">
                  <c:v>5874</c:v>
                </c:pt>
                <c:pt idx="3">
                  <c:v>2739</c:v>
                </c:pt>
                <c:pt idx="4">
                  <c:v>5002</c:v>
                </c:pt>
                <c:pt idx="5">
                  <c:v>4761</c:v>
                </c:pt>
                <c:pt idx="6">
                  <c:v>5033</c:v>
                </c:pt>
                <c:pt idx="7">
                  <c:v>2951</c:v>
                </c:pt>
                <c:pt idx="8">
                  <c:v>6081</c:v>
                </c:pt>
                <c:pt idx="9">
                  <c:v>5936</c:v>
                </c:pt>
              </c:numCache>
            </c:numRef>
          </c:xVal>
          <c:yVal>
            <c:numRef>
              <c:f>Subyearling!$E$2:$E$11</c:f>
              <c:numCache>
                <c:formatCode>0.0000</c:formatCode>
                <c:ptCount val="10"/>
                <c:pt idx="0">
                  <c:v>0.22925428862477501</c:v>
                </c:pt>
                <c:pt idx="1">
                  <c:v>0.56531665091036698</c:v>
                </c:pt>
                <c:pt idx="2">
                  <c:v>0.46588601111734101</c:v>
                </c:pt>
                <c:pt idx="3">
                  <c:v>0.144843496998559</c:v>
                </c:pt>
                <c:pt idx="4">
                  <c:v>0.35749328901843902</c:v>
                </c:pt>
                <c:pt idx="5">
                  <c:v>0.25497026613456703</c:v>
                </c:pt>
                <c:pt idx="6">
                  <c:v>0.44934121948552902</c:v>
                </c:pt>
                <c:pt idx="7">
                  <c:v>0.37234789243390898</c:v>
                </c:pt>
                <c:pt idx="8">
                  <c:v>0.82129396906441698</c:v>
                </c:pt>
                <c:pt idx="9">
                  <c:v>0.37424383535235101</c:v>
                </c:pt>
              </c:numCache>
            </c:numRef>
          </c:yVal>
          <c:smooth val="0"/>
        </c:ser>
        <c:dLbls>
          <c:showLegendKey val="0"/>
          <c:showVal val="0"/>
          <c:showCatName val="0"/>
          <c:showSerName val="0"/>
          <c:showPercent val="0"/>
          <c:showBubbleSize val="0"/>
        </c:dLbls>
        <c:axId val="133562368"/>
        <c:axId val="141021952"/>
      </c:scatterChart>
      <c:valAx>
        <c:axId val="133562368"/>
        <c:scaling>
          <c:orientation val="minMax"/>
          <c:min val="1500"/>
        </c:scaling>
        <c:delete val="0"/>
        <c:axPos val="b"/>
        <c:title>
          <c:tx>
            <c:rich>
              <a:bodyPr/>
              <a:lstStyle/>
              <a:p>
                <a:pPr>
                  <a:defRPr sz="1200">
                    <a:solidFill>
                      <a:schemeClr val="tx2"/>
                    </a:solidFill>
                  </a:defRPr>
                </a:pPr>
                <a:r>
                  <a:rPr lang="en-US" sz="1200" b="1" i="0" kern="1200" baseline="0" dirty="0">
                    <a:solidFill>
                      <a:schemeClr val="tx2"/>
                    </a:solidFill>
                    <a:effectLst/>
                  </a:rPr>
                  <a:t>Average Winter Flow </a:t>
                </a:r>
                <a:r>
                  <a:rPr lang="en-US" sz="1200" b="1" i="0" kern="1200" baseline="0" dirty="0" smtClean="0">
                    <a:solidFill>
                      <a:schemeClr val="tx2"/>
                    </a:solidFill>
                    <a:effectLst/>
                  </a:rPr>
                  <a:t>(Dec. </a:t>
                </a:r>
                <a:r>
                  <a:rPr lang="en-US" sz="1200" b="1" i="0" kern="1200" baseline="0" dirty="0">
                    <a:solidFill>
                      <a:schemeClr val="tx2"/>
                    </a:solidFill>
                    <a:effectLst/>
                  </a:rPr>
                  <a:t>- </a:t>
                </a:r>
                <a:r>
                  <a:rPr lang="en-US" sz="1200" b="1" i="0" kern="1200" baseline="0" dirty="0" smtClean="0">
                    <a:solidFill>
                      <a:schemeClr val="tx2"/>
                    </a:solidFill>
                    <a:effectLst/>
                  </a:rPr>
                  <a:t>April)</a:t>
                </a:r>
                <a:endParaRPr lang="en-US" sz="1200" dirty="0">
                  <a:solidFill>
                    <a:schemeClr val="tx2"/>
                  </a:solidFill>
                  <a:effectLst/>
                </a:endParaRPr>
              </a:p>
            </c:rich>
          </c:tx>
          <c:layout/>
          <c:overlay val="0"/>
        </c:title>
        <c:numFmt formatCode="General" sourceLinked="1"/>
        <c:majorTickMark val="out"/>
        <c:minorTickMark val="none"/>
        <c:tickLblPos val="nextTo"/>
        <c:txPr>
          <a:bodyPr/>
          <a:lstStyle/>
          <a:p>
            <a:pPr>
              <a:defRPr sz="1600"/>
            </a:pPr>
            <a:endParaRPr lang="en-US"/>
          </a:p>
        </c:txPr>
        <c:crossAx val="141021952"/>
        <c:crosses val="autoZero"/>
        <c:crossBetween val="midCat"/>
      </c:valAx>
      <c:valAx>
        <c:axId val="141021952"/>
        <c:scaling>
          <c:orientation val="minMax"/>
        </c:scaling>
        <c:delete val="0"/>
        <c:axPos val="l"/>
        <c:title>
          <c:tx>
            <c:rich>
              <a:bodyPr rot="-5400000" vert="horz"/>
              <a:lstStyle/>
              <a:p>
                <a:pPr>
                  <a:defRPr sz="1200"/>
                </a:pPr>
                <a:r>
                  <a:rPr lang="en-US" sz="1200" dirty="0" err="1"/>
                  <a:t>ArcSine</a:t>
                </a:r>
                <a:r>
                  <a:rPr lang="en-US" sz="1200" dirty="0"/>
                  <a:t>(√proportion of subyearlings)</a:t>
                </a:r>
              </a:p>
            </c:rich>
          </c:tx>
          <c:layout>
            <c:manualLayout>
              <c:xMode val="edge"/>
              <c:yMode val="edge"/>
              <c:x val="3.0701288743401455E-2"/>
              <c:y val="7.6724612322010471E-2"/>
            </c:manualLayout>
          </c:layout>
          <c:overlay val="0"/>
        </c:title>
        <c:numFmt formatCode="0.00" sourceLinked="0"/>
        <c:majorTickMark val="out"/>
        <c:minorTickMark val="none"/>
        <c:tickLblPos val="nextTo"/>
        <c:txPr>
          <a:bodyPr/>
          <a:lstStyle/>
          <a:p>
            <a:pPr>
              <a:defRPr sz="1800"/>
            </a:pPr>
            <a:endParaRPr lang="en-US"/>
          </a:p>
        </c:txPr>
        <c:crossAx val="133562368"/>
        <c:crosses val="autoZero"/>
        <c:crossBetween val="midCat"/>
      </c:valAx>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0.71785</cdr:x>
      <cdr:y>0.51697</cdr:y>
    </cdr:from>
    <cdr:to>
      <cdr:x>0.98104</cdr:x>
      <cdr:y>0.63996</cdr:y>
    </cdr:to>
    <cdr:sp macro="" textlink="">
      <cdr:nvSpPr>
        <cdr:cNvPr id="2" name="TextBox 1"/>
        <cdr:cNvSpPr txBox="1"/>
      </cdr:nvSpPr>
      <cdr:spPr>
        <a:xfrm xmlns:a="http://schemas.openxmlformats.org/drawingml/2006/main">
          <a:off x="6131249" y="2562224"/>
          <a:ext cx="2247901"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solidFill>
                <a:schemeClr val="accent3">
                  <a:lumMod val="20000"/>
                  <a:lumOff val="80000"/>
                </a:schemeClr>
              </a:solidFill>
            </a:rPr>
            <a:t>Upper McKenzie River and Horse Creek</a:t>
          </a:r>
          <a:endParaRPr lang="en-US" sz="1400" dirty="0">
            <a:solidFill>
              <a:schemeClr val="accent3">
                <a:lumMod val="20000"/>
                <a:lumOff val="80000"/>
              </a:schemeClr>
            </a:solidFill>
          </a:endParaRPr>
        </a:p>
      </cdr:txBody>
    </cdr:sp>
  </cdr:relSizeAnchor>
  <cdr:relSizeAnchor xmlns:cdr="http://schemas.openxmlformats.org/drawingml/2006/chartDrawing">
    <cdr:from>
      <cdr:x>0.59665</cdr:x>
      <cdr:y>0.44035</cdr:y>
    </cdr:from>
    <cdr:to>
      <cdr:x>0.7961</cdr:x>
      <cdr:y>0.54221</cdr:y>
    </cdr:to>
    <cdr:sp macro="" textlink="">
      <cdr:nvSpPr>
        <cdr:cNvPr id="3" name="Right Brace 2"/>
        <cdr:cNvSpPr/>
      </cdr:nvSpPr>
      <cdr:spPr>
        <a:xfrm xmlns:a="http://schemas.openxmlformats.org/drawingml/2006/main" rot="2772189">
          <a:off x="5695382" y="1583130"/>
          <a:ext cx="504825" cy="1703568"/>
        </a:xfrm>
        <a:prstGeom xmlns:a="http://schemas.openxmlformats.org/drawingml/2006/main" prst="rightBrac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0.83607</cdr:x>
      <cdr:y>0.05381</cdr:y>
    </cdr:from>
    <cdr:to>
      <cdr:x>0.94647</cdr:x>
      <cdr:y>0.13453</cdr:y>
    </cdr:to>
    <cdr:sp macro="" textlink="">
      <cdr:nvSpPr>
        <cdr:cNvPr id="4" name="TextBox 1"/>
        <cdr:cNvSpPr txBox="1"/>
      </cdr:nvSpPr>
      <cdr:spPr>
        <a:xfrm xmlns:a="http://schemas.openxmlformats.org/drawingml/2006/main">
          <a:off x="7140900" y="266700"/>
          <a:ext cx="942976" cy="4000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accent3">
                  <a:lumMod val="20000"/>
                  <a:lumOff val="80000"/>
                </a:schemeClr>
              </a:solidFill>
            </a:rPr>
            <a:t>Leaburg</a:t>
          </a:r>
          <a:endParaRPr lang="en-US" sz="1400" dirty="0">
            <a:solidFill>
              <a:schemeClr val="accent3">
                <a:lumMod val="20000"/>
                <a:lumOff val="80000"/>
              </a:schemeClr>
            </a:solidFill>
          </a:endParaRPr>
        </a:p>
      </cdr:txBody>
    </cdr:sp>
  </cdr:relSizeAnchor>
  <cdr:relSizeAnchor xmlns:cdr="http://schemas.openxmlformats.org/drawingml/2006/chartDrawing">
    <cdr:from>
      <cdr:x>0.41077</cdr:x>
      <cdr:y>0.07232</cdr:y>
    </cdr:from>
    <cdr:to>
      <cdr:x>0.46987</cdr:x>
      <cdr:y>0.50356</cdr:y>
    </cdr:to>
    <cdr:sp macro="" textlink="">
      <cdr:nvSpPr>
        <cdr:cNvPr id="5" name="Right Brace 4"/>
        <cdr:cNvSpPr/>
      </cdr:nvSpPr>
      <cdr:spPr>
        <a:xfrm xmlns:a="http://schemas.openxmlformats.org/drawingml/2006/main" rot="13491690">
          <a:off x="3508388" y="358461"/>
          <a:ext cx="504825" cy="2137314"/>
        </a:xfrm>
        <a:prstGeom xmlns:a="http://schemas.openxmlformats.org/drawingml/2006/main" prst="rightBrac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0.21267</cdr:x>
      <cdr:y>0.18513</cdr:y>
    </cdr:from>
    <cdr:to>
      <cdr:x>0.42456</cdr:x>
      <cdr:y>0.26329</cdr:y>
    </cdr:to>
    <cdr:sp macro="" textlink="">
      <cdr:nvSpPr>
        <cdr:cNvPr id="7" name="TextBox 1"/>
        <cdr:cNvSpPr txBox="1"/>
      </cdr:nvSpPr>
      <cdr:spPr>
        <a:xfrm xmlns:a="http://schemas.openxmlformats.org/drawingml/2006/main">
          <a:off x="1816425" y="917552"/>
          <a:ext cx="1809774" cy="3873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accent3">
                  <a:lumMod val="20000"/>
                  <a:lumOff val="80000"/>
                </a:schemeClr>
              </a:solidFill>
            </a:rPr>
            <a:t>Willamette </a:t>
          </a:r>
          <a:r>
            <a:rPr lang="en-US" sz="1400" dirty="0" smtClean="0">
              <a:solidFill>
                <a:schemeClr val="accent3">
                  <a:lumMod val="20000"/>
                  <a:lumOff val="80000"/>
                </a:schemeClr>
              </a:solidFill>
            </a:rPr>
            <a:t>River</a:t>
          </a:r>
        </a:p>
        <a:p xmlns:a="http://schemas.openxmlformats.org/drawingml/2006/main">
          <a:r>
            <a:rPr lang="en-US" sz="1400" dirty="0" smtClean="0">
              <a:solidFill>
                <a:schemeClr val="accent3">
                  <a:lumMod val="20000"/>
                  <a:lumOff val="80000"/>
                </a:schemeClr>
              </a:solidFill>
            </a:rPr>
            <a:t>and lower McKenzie</a:t>
          </a:r>
          <a:endParaRPr lang="en-US" sz="1400" dirty="0">
            <a:solidFill>
              <a:schemeClr val="accent3">
                <a:lumMod val="20000"/>
                <a:lumOff val="80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0.20779</cdr:x>
      <cdr:y>0.65832</cdr:y>
    </cdr:from>
    <cdr:to>
      <cdr:x>0.55844</cdr:x>
      <cdr:y>0.77083</cdr:y>
    </cdr:to>
    <cdr:sp macro="" textlink="">
      <cdr:nvSpPr>
        <cdr:cNvPr id="2" name="TextBox 1"/>
        <cdr:cNvSpPr txBox="1"/>
      </cdr:nvSpPr>
      <cdr:spPr>
        <a:xfrm xmlns:a="http://schemas.openxmlformats.org/drawingml/2006/main">
          <a:off x="609600" y="1805912"/>
          <a:ext cx="1028700" cy="3086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Yearling</a:t>
          </a:r>
          <a:endParaRPr lang="en-US" sz="18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1221" tIns="45610" rIns="91221" bIns="45610" rtlCol="0"/>
          <a:lstStyle>
            <a:lvl1pPr algn="l">
              <a:defRPr sz="1200"/>
            </a:lvl1pPr>
          </a:lstStyle>
          <a:p>
            <a:endParaRPr lang="en-US"/>
          </a:p>
        </p:txBody>
      </p:sp>
      <p:sp>
        <p:nvSpPr>
          <p:cNvPr id="3" name="Date Placeholder 2"/>
          <p:cNvSpPr>
            <a:spLocks noGrp="1"/>
          </p:cNvSpPr>
          <p:nvPr>
            <p:ph type="dt" sz="quarter" idx="1"/>
          </p:nvPr>
        </p:nvSpPr>
        <p:spPr>
          <a:xfrm>
            <a:off x="3955953" y="0"/>
            <a:ext cx="3027466" cy="464503"/>
          </a:xfrm>
          <a:prstGeom prst="rect">
            <a:avLst/>
          </a:prstGeom>
        </p:spPr>
        <p:txBody>
          <a:bodyPr vert="horz" lIns="91221" tIns="45610" rIns="91221" bIns="45610" rtlCol="0"/>
          <a:lstStyle>
            <a:lvl1pPr algn="r">
              <a:defRPr sz="1200"/>
            </a:lvl1pPr>
          </a:lstStyle>
          <a:p>
            <a:fld id="{5EB455E4-07A9-4680-A273-5AF46E298085}" type="datetimeFigureOut">
              <a:rPr lang="en-US" smtClean="0"/>
              <a:pPr/>
              <a:t>2/11/2015</a:t>
            </a:fld>
            <a:endParaRPr lang="en-US"/>
          </a:p>
        </p:txBody>
      </p:sp>
      <p:sp>
        <p:nvSpPr>
          <p:cNvPr id="4" name="Footer Placeholder 3"/>
          <p:cNvSpPr>
            <a:spLocks noGrp="1"/>
          </p:cNvSpPr>
          <p:nvPr>
            <p:ph type="ftr" sz="quarter" idx="2"/>
          </p:nvPr>
        </p:nvSpPr>
        <p:spPr>
          <a:xfrm>
            <a:off x="1" y="8817612"/>
            <a:ext cx="3027466" cy="464503"/>
          </a:xfrm>
          <a:prstGeom prst="rect">
            <a:avLst/>
          </a:prstGeom>
        </p:spPr>
        <p:txBody>
          <a:bodyPr vert="horz" lIns="91221" tIns="45610" rIns="91221" bIns="4561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612"/>
            <a:ext cx="3027466" cy="464503"/>
          </a:xfrm>
          <a:prstGeom prst="rect">
            <a:avLst/>
          </a:prstGeom>
        </p:spPr>
        <p:txBody>
          <a:bodyPr vert="horz" lIns="91221" tIns="45610" rIns="91221" bIns="45610" rtlCol="0" anchor="b"/>
          <a:lstStyle>
            <a:lvl1pPr algn="r">
              <a:defRPr sz="1200"/>
            </a:lvl1pPr>
          </a:lstStyle>
          <a:p>
            <a:fld id="{ACF0173A-9771-4447-AF23-E40FCD1FAEDE}" type="slidenum">
              <a:rPr lang="en-US" smtClean="0"/>
              <a:pPr/>
              <a:t>‹#›</a:t>
            </a:fld>
            <a:endParaRPr lang="en-US"/>
          </a:p>
        </p:txBody>
      </p:sp>
    </p:spTree>
    <p:extLst>
      <p:ext uri="{BB962C8B-B14F-4D97-AF65-F5344CB8AC3E}">
        <p14:creationId xmlns:p14="http://schemas.microsoft.com/office/powerpoint/2010/main" val="2835967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7466" cy="464503"/>
          </a:xfrm>
          <a:prstGeom prst="rect">
            <a:avLst/>
          </a:prstGeom>
        </p:spPr>
        <p:txBody>
          <a:bodyPr vert="horz" lIns="92953" tIns="46477" rIns="92953" bIns="464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5953" y="0"/>
            <a:ext cx="3027466" cy="464503"/>
          </a:xfrm>
          <a:prstGeom prst="rect">
            <a:avLst/>
          </a:prstGeom>
        </p:spPr>
        <p:txBody>
          <a:bodyPr vert="horz" lIns="92953" tIns="46477" rIns="92953" bIns="46477" rtlCol="0"/>
          <a:lstStyle>
            <a:lvl1pPr algn="r" fontAlgn="auto">
              <a:spcBef>
                <a:spcPts val="0"/>
              </a:spcBef>
              <a:spcAft>
                <a:spcPts val="0"/>
              </a:spcAft>
              <a:defRPr sz="1200" smtClean="0">
                <a:latin typeface="+mn-lt"/>
              </a:defRPr>
            </a:lvl1pPr>
          </a:lstStyle>
          <a:p>
            <a:pPr>
              <a:defRPr/>
            </a:pPr>
            <a:fld id="{E5D1FC6A-8F00-4D25-9FB3-5C28F885A65A}" type="datetimeFigureOut">
              <a:rPr lang="en-US"/>
              <a:pPr>
                <a:defRPr/>
              </a:pPr>
              <a:t>2/11/2015</a:t>
            </a:fld>
            <a:endParaRPr lang="en-US"/>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53" tIns="46477" rIns="92953" bIns="46477" rtlCol="0" anchor="ctr"/>
          <a:lstStyle/>
          <a:p>
            <a:pPr lvl="0"/>
            <a:endParaRPr lang="en-US" noProof="0"/>
          </a:p>
        </p:txBody>
      </p:sp>
      <p:sp>
        <p:nvSpPr>
          <p:cNvPr id="5" name="Notes Placeholder 4"/>
          <p:cNvSpPr>
            <a:spLocks noGrp="1"/>
          </p:cNvSpPr>
          <p:nvPr>
            <p:ph type="body" sz="quarter" idx="3"/>
          </p:nvPr>
        </p:nvSpPr>
        <p:spPr>
          <a:xfrm>
            <a:off x="699133" y="4410392"/>
            <a:ext cx="5586735" cy="4177348"/>
          </a:xfrm>
          <a:prstGeom prst="rect">
            <a:avLst/>
          </a:prstGeom>
        </p:spPr>
        <p:txBody>
          <a:bodyPr vert="horz" lIns="92953" tIns="46477" rIns="92953" bIns="4647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17612"/>
            <a:ext cx="3027466" cy="464503"/>
          </a:xfrm>
          <a:prstGeom prst="rect">
            <a:avLst/>
          </a:prstGeom>
        </p:spPr>
        <p:txBody>
          <a:bodyPr vert="horz" lIns="92953" tIns="46477" rIns="92953" bIns="4647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5953" y="8817612"/>
            <a:ext cx="3027466" cy="464503"/>
          </a:xfrm>
          <a:prstGeom prst="rect">
            <a:avLst/>
          </a:prstGeom>
        </p:spPr>
        <p:txBody>
          <a:bodyPr vert="horz" lIns="92953" tIns="46477" rIns="92953" bIns="46477" rtlCol="0" anchor="b"/>
          <a:lstStyle>
            <a:lvl1pPr algn="r" fontAlgn="auto">
              <a:spcBef>
                <a:spcPts val="0"/>
              </a:spcBef>
              <a:spcAft>
                <a:spcPts val="0"/>
              </a:spcAft>
              <a:defRPr sz="1200" smtClean="0">
                <a:latin typeface="+mn-lt"/>
              </a:defRPr>
            </a:lvl1pPr>
          </a:lstStyle>
          <a:p>
            <a:pPr>
              <a:defRPr/>
            </a:pPr>
            <a:fld id="{D238B38C-CD87-433B-952C-8C6E79A7BAAF}" type="slidenum">
              <a:rPr lang="en-US"/>
              <a:pPr>
                <a:defRPr/>
              </a:pPr>
              <a:t>‹#›</a:t>
            </a:fld>
            <a:endParaRPr lang="en-US"/>
          </a:p>
        </p:txBody>
      </p:sp>
    </p:spTree>
    <p:extLst>
      <p:ext uri="{BB962C8B-B14F-4D97-AF65-F5344CB8AC3E}">
        <p14:creationId xmlns:p14="http://schemas.microsoft.com/office/powerpoint/2010/main" val="4087189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167" indent="-285064">
              <a:defRPr>
                <a:solidFill>
                  <a:schemeClr val="tx1"/>
                </a:solidFill>
                <a:latin typeface="Calibri" pitchFamily="34" charset="0"/>
              </a:defRPr>
            </a:lvl2pPr>
            <a:lvl3pPr marL="1140257" indent="-228051">
              <a:defRPr>
                <a:solidFill>
                  <a:schemeClr val="tx1"/>
                </a:solidFill>
                <a:latin typeface="Calibri" pitchFamily="34" charset="0"/>
              </a:defRPr>
            </a:lvl3pPr>
            <a:lvl4pPr marL="1596360" indent="-228051">
              <a:defRPr>
                <a:solidFill>
                  <a:schemeClr val="tx1"/>
                </a:solidFill>
                <a:latin typeface="Calibri" pitchFamily="34" charset="0"/>
              </a:defRPr>
            </a:lvl4pPr>
            <a:lvl5pPr marL="2052462" indent="-228051">
              <a:defRPr>
                <a:solidFill>
                  <a:schemeClr val="tx1"/>
                </a:solidFill>
                <a:latin typeface="Calibri" pitchFamily="34" charset="0"/>
              </a:defRPr>
            </a:lvl5pPr>
            <a:lvl6pPr marL="2508565" indent="-228051" fontAlgn="base">
              <a:spcBef>
                <a:spcPct val="0"/>
              </a:spcBef>
              <a:spcAft>
                <a:spcPct val="0"/>
              </a:spcAft>
              <a:defRPr>
                <a:solidFill>
                  <a:schemeClr val="tx1"/>
                </a:solidFill>
                <a:latin typeface="Calibri" pitchFamily="34" charset="0"/>
              </a:defRPr>
            </a:lvl6pPr>
            <a:lvl7pPr marL="2964668" indent="-228051" fontAlgn="base">
              <a:spcBef>
                <a:spcPct val="0"/>
              </a:spcBef>
              <a:spcAft>
                <a:spcPct val="0"/>
              </a:spcAft>
              <a:defRPr>
                <a:solidFill>
                  <a:schemeClr val="tx1"/>
                </a:solidFill>
                <a:latin typeface="Calibri" pitchFamily="34" charset="0"/>
              </a:defRPr>
            </a:lvl7pPr>
            <a:lvl8pPr marL="3420770" indent="-228051" fontAlgn="base">
              <a:spcBef>
                <a:spcPct val="0"/>
              </a:spcBef>
              <a:spcAft>
                <a:spcPct val="0"/>
              </a:spcAft>
              <a:defRPr>
                <a:solidFill>
                  <a:schemeClr val="tx1"/>
                </a:solidFill>
                <a:latin typeface="Calibri" pitchFamily="34" charset="0"/>
              </a:defRPr>
            </a:lvl8pPr>
            <a:lvl9pPr marL="3876873" indent="-22805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426C34B-5E24-4CC0-BAFC-A5789579217D}" type="slidenum">
              <a:rPr lang="en-US"/>
              <a:pPr fontAlgn="base">
                <a:spcBef>
                  <a:spcPct val="0"/>
                </a:spcBef>
                <a:spcAft>
                  <a:spcPct val="0"/>
                </a:spcAft>
              </a:pPr>
              <a:t>1</a:t>
            </a:fld>
            <a:endParaRPr lang="en-US"/>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X</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a:t>
            </a:r>
            <a:r>
              <a:rPr lang="en-US" baseline="0" dirty="0" smtClean="0"/>
              <a:t> check timing at Leaburg, don’t always get good counts.</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13</a:t>
            </a:fld>
            <a:endParaRPr lang="en-US"/>
          </a:p>
        </p:txBody>
      </p:sp>
    </p:spTree>
    <p:extLst>
      <p:ext uri="{BB962C8B-B14F-4D97-AF65-F5344CB8AC3E}">
        <p14:creationId xmlns:p14="http://schemas.microsoft.com/office/powerpoint/2010/main" val="1330593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Kirk: start at redds and emergence. Refer to fry dispersal</a:t>
            </a:r>
            <a:r>
              <a:rPr lang="en-US" baseline="0" dirty="0" smtClean="0"/>
              <a:t> with movers.</a:t>
            </a:r>
            <a:r>
              <a:rPr lang="en-US" dirty="0" smtClean="0"/>
              <a:t> Walk through the pathways. Stayers</a:t>
            </a:r>
            <a:r>
              <a:rPr lang="en-US" baseline="0" dirty="0" smtClean="0"/>
              <a:t> detections at Leaburg of fish tagged in Horse Creek and upper McKenzie. All tagged in summer, % detected in fall and spring. Need better estimates of fry numbers past Leaburg and estimate fry remaining on spawning ground. These numbers for fish from a given brood year, standardized for every 1000 fish tagged. We tag more of certain groups. Remember dotted lines mean we don’t know the number or fall/winter migrants are they migrating to the estuary. Fry migrants to estuary? Subyearling </a:t>
            </a:r>
            <a:r>
              <a:rPr lang="en-US" baseline="0" dirty="0" err="1" smtClean="0"/>
              <a:t>smolts</a:t>
            </a:r>
            <a:r>
              <a:rPr lang="en-US" baseline="0" dirty="0" smtClean="0"/>
              <a:t>? May be part of life history X, any area with major growth spurt in productive mainstem habitat. Accelerated winter growth (Mattson 1962). Lots of different productive habitats with various pathways, many different growth patterns. Difficult to assume one specific scale pattern (why we focused on </a:t>
            </a:r>
            <a:r>
              <a:rPr lang="en-US" baseline="0" dirty="0" err="1" smtClean="0"/>
              <a:t>subyearling</a:t>
            </a:r>
            <a:r>
              <a:rPr lang="en-US" baseline="0" dirty="0" smtClean="0"/>
              <a:t> vs. yearling with SW check mark). Make sure to point out # years and tag numbers – impressive effort, don’t forget this.</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14</a:t>
            </a:fld>
            <a:endParaRPr lang="en-US"/>
          </a:p>
        </p:txBody>
      </p:sp>
    </p:spTree>
    <p:extLst>
      <p:ext uri="{BB962C8B-B14F-4D97-AF65-F5344CB8AC3E}">
        <p14:creationId xmlns:p14="http://schemas.microsoft.com/office/powerpoint/2010/main" val="1660006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a:t>
            </a:r>
            <a:r>
              <a:rPr lang="en-US" baseline="0" dirty="0" smtClean="0"/>
              <a:t> out that not much migration from the upper river after March – not just that all the big fish are leaving (unknown recruitment). In May, some of the larger fish leaving the Willamette habitat. Potential threshold for migration, upper McKenzie fish need more time to reach the size and body condition needed to migrate (6+months additional rearing). Following spring migrants show same threshold (a little smaller for movement in mainstem Willamette. Wide range of size and growth later in the spring. Blue = Willamette, Green = McKenzie</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15</a:t>
            </a:fld>
            <a:endParaRPr lang="en-US"/>
          </a:p>
        </p:txBody>
      </p:sp>
    </p:spTree>
    <p:extLst>
      <p:ext uri="{BB962C8B-B14F-4D97-AF65-F5344CB8AC3E}">
        <p14:creationId xmlns:p14="http://schemas.microsoft.com/office/powerpoint/2010/main" val="3881811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complete brood years</a:t>
            </a:r>
            <a:r>
              <a:rPr lang="en-US" baseline="0" dirty="0" smtClean="0"/>
              <a:t> from the scale analysis. Subyearlings more than 50% some years. Both life histories need to be protected, maximum conservation benefits. Still don’t know which life history was the largest producer historically, may not line up with management goals. We don’t know which LF will provide the most conservation benefit – increase adult returns. Think about management decisions from only looking at one or two years. </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16</a:t>
            </a:fld>
            <a:endParaRPr lang="en-US"/>
          </a:p>
        </p:txBody>
      </p:sp>
    </p:spTree>
    <p:extLst>
      <p:ext uri="{BB962C8B-B14F-4D97-AF65-F5344CB8AC3E}">
        <p14:creationId xmlns:p14="http://schemas.microsoft.com/office/powerpoint/2010/main" val="4186826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building</a:t>
            </a:r>
            <a:r>
              <a:rPr lang="en-US" baseline="0" dirty="0" smtClean="0"/>
              <a:t> with river conditions. Incubation and emergence period in McKenzie. Need to look at whole basin as potential rearing habitat, have the capacity to migrate at small size. Check temperature, rain driven system, more flows are warmer – need to compare to emergence timing and drive a </a:t>
            </a:r>
            <a:r>
              <a:rPr lang="en-US" baseline="0" dirty="0" err="1" smtClean="0"/>
              <a:t>subyearling</a:t>
            </a:r>
            <a:r>
              <a:rPr lang="en-US" baseline="0" dirty="0" smtClean="0"/>
              <a:t> life history (e.g., south Santiam).</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17</a:t>
            </a:fld>
            <a:endParaRPr lang="en-US"/>
          </a:p>
        </p:txBody>
      </p:sp>
    </p:spTree>
    <p:extLst>
      <p:ext uri="{BB962C8B-B14F-4D97-AF65-F5344CB8AC3E}">
        <p14:creationId xmlns:p14="http://schemas.microsoft.com/office/powerpoint/2010/main" val="949402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1167" indent="-285064">
              <a:defRPr>
                <a:solidFill>
                  <a:schemeClr val="tx1"/>
                </a:solidFill>
                <a:latin typeface="Calibri" pitchFamily="34" charset="0"/>
              </a:defRPr>
            </a:lvl2pPr>
            <a:lvl3pPr marL="1140257" indent="-228051">
              <a:defRPr>
                <a:solidFill>
                  <a:schemeClr val="tx1"/>
                </a:solidFill>
                <a:latin typeface="Calibri" pitchFamily="34" charset="0"/>
              </a:defRPr>
            </a:lvl3pPr>
            <a:lvl4pPr marL="1596360" indent="-228051">
              <a:defRPr>
                <a:solidFill>
                  <a:schemeClr val="tx1"/>
                </a:solidFill>
                <a:latin typeface="Calibri" pitchFamily="34" charset="0"/>
              </a:defRPr>
            </a:lvl4pPr>
            <a:lvl5pPr marL="2052462" indent="-228051">
              <a:defRPr>
                <a:solidFill>
                  <a:schemeClr val="tx1"/>
                </a:solidFill>
                <a:latin typeface="Calibri" pitchFamily="34" charset="0"/>
              </a:defRPr>
            </a:lvl5pPr>
            <a:lvl6pPr marL="2508565" indent="-228051" fontAlgn="base">
              <a:spcBef>
                <a:spcPct val="0"/>
              </a:spcBef>
              <a:spcAft>
                <a:spcPct val="0"/>
              </a:spcAft>
              <a:defRPr>
                <a:solidFill>
                  <a:schemeClr val="tx1"/>
                </a:solidFill>
                <a:latin typeface="Calibri" pitchFamily="34" charset="0"/>
              </a:defRPr>
            </a:lvl6pPr>
            <a:lvl7pPr marL="2964668" indent="-228051" fontAlgn="base">
              <a:spcBef>
                <a:spcPct val="0"/>
              </a:spcBef>
              <a:spcAft>
                <a:spcPct val="0"/>
              </a:spcAft>
              <a:defRPr>
                <a:solidFill>
                  <a:schemeClr val="tx1"/>
                </a:solidFill>
                <a:latin typeface="Calibri" pitchFamily="34" charset="0"/>
              </a:defRPr>
            </a:lvl7pPr>
            <a:lvl8pPr marL="3420770" indent="-228051" fontAlgn="base">
              <a:spcBef>
                <a:spcPct val="0"/>
              </a:spcBef>
              <a:spcAft>
                <a:spcPct val="0"/>
              </a:spcAft>
              <a:defRPr>
                <a:solidFill>
                  <a:schemeClr val="tx1"/>
                </a:solidFill>
                <a:latin typeface="Calibri" pitchFamily="34" charset="0"/>
              </a:defRPr>
            </a:lvl8pPr>
            <a:lvl9pPr marL="3876873" indent="-228051"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D684424-D1C6-4D72-B53D-AFE1ABCF4474}" type="slidenum">
              <a:rPr lang="en-US">
                <a:latin typeface="Times New Roman" pitchFamily="18" charset="0"/>
              </a:rPr>
              <a:pPr fontAlgn="base">
                <a:spcBef>
                  <a:spcPct val="0"/>
                </a:spcBef>
                <a:spcAft>
                  <a:spcPct val="0"/>
                </a:spcAft>
              </a:pPr>
              <a:t>19</a:t>
            </a:fld>
            <a:endParaRPr lang="en-US">
              <a:latin typeface="Times New Roman" pitchFamily="18" charset="0"/>
            </a:endParaRPr>
          </a:p>
        </p:txBody>
      </p:sp>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Subyearlings: 2 potential advantages,</a:t>
            </a:r>
            <a:r>
              <a:rPr lang="en-US" baseline="0" dirty="0" smtClean="0"/>
              <a:t> less time in FW may have better survival. Return as adults as 4 </a:t>
            </a:r>
            <a:r>
              <a:rPr lang="en-US" baseline="0" dirty="0" err="1" smtClean="0"/>
              <a:t>yr</a:t>
            </a:r>
            <a:r>
              <a:rPr lang="en-US" baseline="0" dirty="0" smtClean="0"/>
              <a:t> olds, less affect from commercial fishery in AK and BC in ocean fisheries. Willamette is an early run (early Feb-March) catch and release from sport anglers. Adapted to flows at WF with different spring flows. Rearing habitat = whole basin + estuary. Long-term, adult scale patterns capture everything. Fast migration – rearing in much different habitat – them more rapid migration. Dams on spawning </a:t>
            </a:r>
            <a:r>
              <a:rPr lang="en-US" baseline="0" dirty="0" err="1" smtClean="0"/>
              <a:t>tribs</a:t>
            </a:r>
            <a:r>
              <a:rPr lang="en-US" baseline="0" dirty="0" smtClean="0"/>
              <a:t> lead us to focus on </a:t>
            </a:r>
            <a:r>
              <a:rPr lang="en-US" baseline="0" dirty="0" err="1" smtClean="0"/>
              <a:t>tribs</a:t>
            </a:r>
            <a:r>
              <a:rPr lang="en-US" baseline="0" dirty="0" smtClean="0"/>
              <a:t> independent of conditions on the mainstem </a:t>
            </a:r>
            <a:r>
              <a:rPr lang="en-US" baseline="0" dirty="0" err="1" smtClean="0"/>
              <a:t>willamette</a:t>
            </a:r>
            <a:r>
              <a:rPr lang="en-US" baseline="0" dirty="0" smtClean="0"/>
              <a:t>. Understand each component of life cycle, various advantages and disadvantages. </a:t>
            </a:r>
            <a:r>
              <a:rPr lang="en-US" baseline="0" dirty="0" err="1" smtClean="0"/>
              <a:t>Smolt</a:t>
            </a:r>
            <a:r>
              <a:rPr lang="en-US" baseline="0" dirty="0" smtClean="0"/>
              <a:t> production, adult survival, total adult returns. Any limiting habitat in FW. Timing is crucial, when they hit the ocean, etc. Timing of estuary and ocean entry may be important to growth and migration timing of fish rearing in FW. May have the ability to affect certain timing with improvements in FW.</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2</a:t>
            </a:fld>
            <a:endParaRPr lang="en-US"/>
          </a:p>
        </p:txBody>
      </p:sp>
    </p:spTree>
    <p:extLst>
      <p:ext uri="{BB962C8B-B14F-4D97-AF65-F5344CB8AC3E}">
        <p14:creationId xmlns:p14="http://schemas.microsoft.com/office/powerpoint/2010/main" val="406320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Won’t be able to</a:t>
            </a:r>
            <a:r>
              <a:rPr lang="en-US" baseline="0" dirty="0" smtClean="0"/>
              <a:t> answer all of these questions, but they guide our research. Identify life histories and habitat types. Operate hatchery program to minimize impacts on wild fish (timing, rearing, etc.). Acclimation studies (returns to fishery). Document spawner composition. Needed to ID hatchery fish through mass marking (clipping and otolith marking) late 1990’s. </a:t>
            </a:r>
            <a:r>
              <a:rPr lang="en-US" dirty="0" smtClean="0"/>
              <a:t>Lots of dat</a:t>
            </a:r>
            <a:r>
              <a:rPr lang="en-US" baseline="0" dirty="0" smtClean="0"/>
              <a:t>a from the N. and S. </a:t>
            </a:r>
            <a:r>
              <a:rPr lang="en-US" baseline="0" dirty="0" err="1" smtClean="0"/>
              <a:t>Santiams</a:t>
            </a:r>
            <a:r>
              <a:rPr lang="en-US" baseline="0" dirty="0" smtClean="0"/>
              <a:t>, will focus on the McKenzie. What’s left with life history diversity.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3</a:t>
            </a:fld>
            <a:endParaRPr lang="en-US"/>
          </a:p>
        </p:txBody>
      </p:sp>
    </p:spTree>
    <p:extLst>
      <p:ext uri="{BB962C8B-B14F-4D97-AF65-F5344CB8AC3E}">
        <p14:creationId xmlns:p14="http://schemas.microsoft.com/office/powerpoint/2010/main" val="304482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Template for wild fish life histories,</a:t>
            </a:r>
            <a:r>
              <a:rPr lang="en-US" baseline="0" dirty="0" smtClean="0"/>
              <a:t> provide information for recovery strategies. E.g., holding fish in reservoirs, fry passage. Looking at whole basin in our approach, historic spawning habitat use of the entire basin, out through mainstem Willamette (back to funding, small, specialized projects). </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4</a:t>
            </a:fld>
            <a:endParaRPr lang="en-US"/>
          </a:p>
        </p:txBody>
      </p:sp>
    </p:spTree>
    <p:extLst>
      <p:ext uri="{BB962C8B-B14F-4D97-AF65-F5344CB8AC3E}">
        <p14:creationId xmlns:p14="http://schemas.microsoft.com/office/powerpoint/2010/main" val="283544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shapes to highlight the areas</a:t>
            </a:r>
            <a:r>
              <a:rPr lang="en-US" baseline="0" dirty="0" smtClean="0"/>
              <a:t> we sample; Leaburg, lower river beach seining, upper McKenzie and Horse Creek. Mainstem Willamette for fry and juveniles (</a:t>
            </a:r>
            <a:r>
              <a:rPr lang="en-US" baseline="0" dirty="0" err="1" smtClean="0"/>
              <a:t>subyearling</a:t>
            </a:r>
            <a:r>
              <a:rPr lang="en-US" baseline="0" dirty="0" smtClean="0"/>
              <a:t>) too…</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5</a:t>
            </a:fld>
            <a:endParaRPr lang="en-US"/>
          </a:p>
        </p:txBody>
      </p:sp>
    </p:spTree>
    <p:extLst>
      <p:ext uri="{BB962C8B-B14F-4D97-AF65-F5344CB8AC3E}">
        <p14:creationId xmlns:p14="http://schemas.microsoft.com/office/powerpoint/2010/main" val="293795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Needed to choose sites we could access at different flows, e.g.,</a:t>
            </a:r>
            <a:r>
              <a:rPr lang="en-US" baseline="0" dirty="0" smtClean="0"/>
              <a:t> boat ramps, gravel bars, beaches.</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6</a:t>
            </a:fld>
            <a:endParaRPr lang="en-US"/>
          </a:p>
        </p:txBody>
      </p:sp>
    </p:spTree>
    <p:extLst>
      <p:ext uri="{BB962C8B-B14F-4D97-AF65-F5344CB8AC3E}">
        <p14:creationId xmlns:p14="http://schemas.microsoft.com/office/powerpoint/2010/main" val="144338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stop seining these different areas when water temperatures reach 18 C. Most of our effort is May through July. Lower McKenzie in August (some). </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a:t>
            </a:r>
            <a:r>
              <a:rPr lang="en-US" baseline="0" dirty="0" smtClean="0"/>
              <a:t> about 4,000 </a:t>
            </a:r>
            <a:r>
              <a:rPr lang="en-US" baseline="0" dirty="0" err="1" smtClean="0"/>
              <a:t>smolts</a:t>
            </a:r>
            <a:r>
              <a:rPr lang="en-US" baseline="0" dirty="0" smtClean="0"/>
              <a:t> fall and spring combined. Most fish tagged in the fall.</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9</a:t>
            </a:fld>
            <a:endParaRPr lang="en-US"/>
          </a:p>
        </p:txBody>
      </p:sp>
    </p:spTree>
    <p:extLst>
      <p:ext uri="{BB962C8B-B14F-4D97-AF65-F5344CB8AC3E}">
        <p14:creationId xmlns:p14="http://schemas.microsoft.com/office/powerpoint/2010/main" val="144929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PGE radio</a:t>
            </a:r>
            <a:r>
              <a:rPr lang="en-US" baseline="0" dirty="0" smtClean="0"/>
              <a:t> tagged study upstream of fall and our release of PIT tagged fish upstream of falls (using smallest hatchery fish, similar to the size of wild </a:t>
            </a:r>
            <a:r>
              <a:rPr lang="en-US" baseline="0" dirty="0" err="1" smtClean="0"/>
              <a:t>smolts</a:t>
            </a:r>
            <a:r>
              <a:rPr lang="en-US" baseline="0" dirty="0" smtClean="0"/>
              <a:t> 170 mm or less). Two bypass routes, both with antennae. Turbine 13</a:t>
            </a:r>
            <a:endParaRPr lang="en-US" dirty="0"/>
          </a:p>
        </p:txBody>
      </p:sp>
      <p:sp>
        <p:nvSpPr>
          <p:cNvPr id="4" name="Slide Number Placeholder 3"/>
          <p:cNvSpPr>
            <a:spLocks noGrp="1"/>
          </p:cNvSpPr>
          <p:nvPr>
            <p:ph type="sldNum" sz="quarter" idx="10"/>
          </p:nvPr>
        </p:nvSpPr>
        <p:spPr/>
        <p:txBody>
          <a:bodyPr/>
          <a:lstStyle/>
          <a:p>
            <a:pPr>
              <a:defRPr/>
            </a:pPr>
            <a:fld id="{D238B38C-CD87-433B-952C-8C6E79A7BAAF}" type="slidenum">
              <a:rPr lang="en-US" smtClean="0"/>
              <a:pPr>
                <a:defRPr/>
              </a:pPr>
              <a:t>10</a:t>
            </a:fld>
            <a:endParaRPr lang="en-US"/>
          </a:p>
        </p:txBody>
      </p:sp>
    </p:spTree>
    <p:extLst>
      <p:ext uri="{BB962C8B-B14F-4D97-AF65-F5344CB8AC3E}">
        <p14:creationId xmlns:p14="http://schemas.microsoft.com/office/powerpoint/2010/main" val="3065575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BC51FEC0-8A84-4CFD-BF58-2BF399264DD5}" type="datetimeFigureOut">
              <a:rPr lang="en-US" smtClean="0"/>
              <a:pPr>
                <a:defRPr/>
              </a:pPr>
              <a:t>2/11/2015</a:t>
            </a:fld>
            <a:endParaRPr lang="en-US"/>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D444E84E-5844-4C5C-8C16-36FDE970D9E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66BE17AC-FAED-44F3-998A-A2905A118A63}" type="datetimeFigureOut">
              <a:rPr lang="en-US" smtClean="0"/>
              <a:pPr>
                <a:defRPr/>
              </a:pPr>
              <a:t>2/11/2015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E465C4-7376-4660-9B89-E908373DF8B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ECB2775-4044-4613-B1B1-251169B7AE7E}" type="datetimeFigureOut">
              <a:rPr lang="en-US" smtClean="0"/>
              <a:pPr>
                <a:defRPr/>
              </a:pPr>
              <a:t>2/11/2015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63AA914-0660-455E-A1F3-ADE059E1D91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5E460DBB-A9F3-4E3F-B0BF-0C74ACBDFC06}" type="datetimeFigureOut">
              <a:rPr lang="en-US" smtClean="0"/>
              <a:pPr>
                <a:defRPr/>
              </a:pPr>
              <a:t>2/11/2015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1D9F2B-4B0D-4C83-9BC8-C5559E6D808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145E2FF3-507B-4C02-BDDA-8A39E31A05B5}" type="datetimeFigureOut">
              <a:rPr lang="en-US" smtClean="0"/>
              <a:pPr>
                <a:defRPr/>
              </a:pPr>
              <a:t>2/11/2015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9606597-794C-4F4D-BF24-E202C3EA6B1C}"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E9B6D7C-875F-4B02-AD6E-20910CBBE59B}" type="datetimeFigureOut">
              <a:rPr lang="en-US" smtClean="0"/>
              <a:pPr>
                <a:defRPr/>
              </a:pPr>
              <a:t>2/11/2015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331DAA-6670-4F1A-A6D4-658BDB51AA2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557CC083-3B73-48E7-9A2D-0E055E4069FB}" type="datetimeFigureOut">
              <a:rPr lang="en-US" smtClean="0"/>
              <a:pPr>
                <a:defRPr/>
              </a:pPr>
              <a:t>2/11/2015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E2821E5-F156-4B6F-BFD5-59AE46548C4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F79DD854-899C-4D76-B2F0-EFA98C750EA1}" type="datetimeFigureOut">
              <a:rPr lang="en-US" smtClean="0"/>
              <a:pPr>
                <a:defRPr/>
              </a:pPr>
              <a:t>2/11/2015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E732E1E-3920-42D1-9BC4-5B9D9B5905B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A42E8D4-3C17-4626-A4A3-D6D258D5DE14}" type="datetimeFigureOut">
              <a:rPr lang="en-US" smtClean="0"/>
              <a:pPr>
                <a:defRPr/>
              </a:pPr>
              <a:t>2/11/2015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C678011-11A7-4F4A-9E85-F23BA07E837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65F57010-6E48-48E6-ABD3-9CDA5F5CC066}" type="datetimeFigureOut">
              <a:rPr lang="en-US" smtClean="0"/>
              <a:pPr>
                <a:defRPr/>
              </a:pPr>
              <a:t>2/11/2015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1A0E3D8-E97C-4E1C-82EB-E5442526B20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E0B1AB0B-6BCD-4012-8C06-5896363AB37A}" type="datetimeFigureOut">
              <a:rPr lang="en-US" smtClean="0"/>
              <a:pPr>
                <a:defRPr/>
              </a:pPr>
              <a:t>2/11/2015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0E994FD-0C8C-41F4-B0AE-8EFC09FDAF83}" type="slidenum">
              <a:rPr lang="en-US" smtClean="0"/>
              <a:pPr>
                <a:defRPr/>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5C06552D-F17C-4CCF-BA3D-58BAC7ACCE2F}" type="datetimeFigureOut">
              <a:rPr lang="en-US" smtClean="0"/>
              <a:pPr>
                <a:defRPr/>
              </a:pPr>
              <a:t>2/11/2015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ED68BA1A-C032-4465-910C-32B1ABEA5205}" type="slidenum">
              <a:rPr lang="en-US" smtClean="0"/>
              <a:pPr>
                <a:defRPr/>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subTitle" idx="1"/>
          </p:nvPr>
        </p:nvSpPr>
        <p:spPr>
          <a:xfrm>
            <a:off x="512366" y="795336"/>
            <a:ext cx="8119269" cy="1471613"/>
          </a:xfrm>
        </p:spPr>
        <p:txBody>
          <a:bodyPr>
            <a:normAutofit/>
          </a:bodyPr>
          <a:lstStyle/>
          <a:p>
            <a:pPr algn="ctr">
              <a:lnSpc>
                <a:spcPct val="90000"/>
              </a:lnSpc>
              <a:spcBef>
                <a:spcPct val="30000"/>
              </a:spcBef>
            </a:pPr>
            <a:r>
              <a:rPr lang="en-US" sz="3200" cap="small" dirty="0" smtClean="0">
                <a:solidFill>
                  <a:schemeClr val="tx2"/>
                </a:solidFill>
                <a:cs typeface="Times New Roman" pitchFamily="18" charset="0"/>
              </a:rPr>
              <a:t>Life history pathways of wild spring Chinook salmon from the McKenzie basin</a:t>
            </a:r>
          </a:p>
        </p:txBody>
      </p:sp>
      <p:sp>
        <p:nvSpPr>
          <p:cNvPr id="14338" name="Rectangle 3"/>
          <p:cNvSpPr>
            <a:spLocks noChangeArrowheads="1"/>
          </p:cNvSpPr>
          <p:nvPr/>
        </p:nvSpPr>
        <p:spPr bwMode="auto">
          <a:xfrm>
            <a:off x="415131" y="2266949"/>
            <a:ext cx="8313738" cy="2809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en-US" sz="2400" smtClean="0">
                <a:solidFill>
                  <a:schemeClr val="tx2"/>
                </a:solidFill>
                <a:latin typeface="+mn-lt"/>
                <a:cs typeface="Times New Roman" pitchFamily="18" charset="0"/>
              </a:rPr>
              <a:t>  Luke </a:t>
            </a:r>
            <a:r>
              <a:rPr lang="en-US" sz="2400" dirty="0" smtClean="0">
                <a:solidFill>
                  <a:schemeClr val="tx2"/>
                </a:solidFill>
                <a:latin typeface="+mn-lt"/>
                <a:cs typeface="Times New Roman" pitchFamily="18" charset="0"/>
              </a:rPr>
              <a:t>Whitman*</a:t>
            </a:r>
          </a:p>
          <a:p>
            <a:pPr algn="ctr">
              <a:spcBef>
                <a:spcPct val="20000"/>
              </a:spcBef>
            </a:pPr>
            <a:r>
              <a:rPr lang="en-US" sz="2400" dirty="0" smtClean="0">
                <a:solidFill>
                  <a:schemeClr val="tx2"/>
                </a:solidFill>
                <a:latin typeface="+mn-lt"/>
                <a:cs typeface="Times New Roman" pitchFamily="18" charset="0"/>
              </a:rPr>
              <a:t>Kirk Schroeder</a:t>
            </a:r>
          </a:p>
          <a:p>
            <a:pPr algn="ctr">
              <a:spcBef>
                <a:spcPct val="20000"/>
              </a:spcBef>
            </a:pPr>
            <a:r>
              <a:rPr lang="en-US" sz="2400" dirty="0" smtClean="0">
                <a:solidFill>
                  <a:schemeClr val="tx2"/>
                </a:solidFill>
                <a:latin typeface="+mn-lt"/>
                <a:cs typeface="Times New Roman" pitchFamily="18" charset="0"/>
              </a:rPr>
              <a:t>Brian Cannon</a:t>
            </a:r>
          </a:p>
          <a:p>
            <a:pPr algn="ctr">
              <a:spcBef>
                <a:spcPct val="20000"/>
              </a:spcBef>
            </a:pPr>
            <a:r>
              <a:rPr lang="en-US" sz="2400" dirty="0" smtClean="0">
                <a:solidFill>
                  <a:schemeClr val="tx2"/>
                </a:solidFill>
                <a:latin typeface="+mn-lt"/>
                <a:cs typeface="Times New Roman" pitchFamily="18" charset="0"/>
              </a:rPr>
              <a:t>Ben Clemens</a:t>
            </a:r>
          </a:p>
          <a:p>
            <a:pPr algn="ctr">
              <a:spcBef>
                <a:spcPct val="20000"/>
              </a:spcBef>
            </a:pPr>
            <a:endParaRPr lang="en-US" sz="2400" baseline="30000" dirty="0">
              <a:solidFill>
                <a:schemeClr val="tx2"/>
              </a:solidFill>
              <a:latin typeface="+mn-lt"/>
              <a:cs typeface="Times New Roman" pitchFamily="18" charset="0"/>
            </a:endParaRPr>
          </a:p>
        </p:txBody>
      </p:sp>
      <p:sp>
        <p:nvSpPr>
          <p:cNvPr id="14339" name="Rectangle 4"/>
          <p:cNvSpPr>
            <a:spLocks noChangeArrowheads="1"/>
          </p:cNvSpPr>
          <p:nvPr/>
        </p:nvSpPr>
        <p:spPr bwMode="auto">
          <a:xfrm>
            <a:off x="809625" y="5681412"/>
            <a:ext cx="7524750" cy="97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spcBef>
                <a:spcPct val="20000"/>
              </a:spcBef>
            </a:pPr>
            <a:r>
              <a:rPr lang="en-US" sz="1600" b="1" dirty="0" smtClean="0">
                <a:solidFill>
                  <a:schemeClr val="tx2"/>
                </a:solidFill>
                <a:latin typeface="+mn-lt"/>
                <a:cs typeface="Times New Roman" pitchFamily="18" charset="0"/>
              </a:rPr>
              <a:t>Funded by the U.S. </a:t>
            </a:r>
            <a:r>
              <a:rPr lang="en-US" sz="1600" b="1" dirty="0">
                <a:solidFill>
                  <a:schemeClr val="tx2"/>
                </a:solidFill>
                <a:latin typeface="+mn-lt"/>
                <a:cs typeface="Times New Roman" pitchFamily="18" charset="0"/>
              </a:rPr>
              <a:t>Fish &amp; Wildlife </a:t>
            </a:r>
            <a:r>
              <a:rPr lang="en-US" sz="1600" b="1" dirty="0" smtClean="0">
                <a:solidFill>
                  <a:schemeClr val="tx2"/>
                </a:solidFill>
                <a:latin typeface="+mn-lt"/>
                <a:cs typeface="Times New Roman" pitchFamily="18" charset="0"/>
              </a:rPr>
              <a:t>Service, Sport </a:t>
            </a:r>
            <a:r>
              <a:rPr lang="en-US" sz="1600" b="1" dirty="0">
                <a:solidFill>
                  <a:schemeClr val="tx2"/>
                </a:solidFill>
                <a:latin typeface="+mn-lt"/>
                <a:cs typeface="Times New Roman" pitchFamily="18" charset="0"/>
              </a:rPr>
              <a:t>Fish </a:t>
            </a:r>
            <a:r>
              <a:rPr lang="en-US" sz="1600" b="1" dirty="0" smtClean="0">
                <a:solidFill>
                  <a:schemeClr val="tx2"/>
                </a:solidFill>
                <a:latin typeface="+mn-lt"/>
                <a:cs typeface="Times New Roman" pitchFamily="18" charset="0"/>
              </a:rPr>
              <a:t>Restoration</a:t>
            </a:r>
            <a:endParaRPr lang="en-US" sz="1600" b="1" dirty="0">
              <a:solidFill>
                <a:schemeClr val="tx2"/>
              </a:solidFill>
              <a:latin typeface="+mn-lt"/>
              <a:cs typeface="Times New Roman" pitchFamily="18" charset="0"/>
            </a:endParaRPr>
          </a:p>
          <a:p>
            <a:pPr algn="ctr">
              <a:spcBef>
                <a:spcPct val="20000"/>
              </a:spcBef>
            </a:pPr>
            <a:r>
              <a:rPr lang="en-US" sz="1600" b="1" dirty="0">
                <a:solidFill>
                  <a:schemeClr val="tx2"/>
                </a:solidFill>
                <a:latin typeface="+mn-lt"/>
                <a:cs typeface="Times New Roman" pitchFamily="18" charset="0"/>
              </a:rPr>
              <a:t> </a:t>
            </a:r>
            <a:r>
              <a:rPr lang="en-US" sz="1600" b="1" dirty="0" smtClean="0">
                <a:solidFill>
                  <a:schemeClr val="tx2"/>
                </a:solidFill>
                <a:latin typeface="+mn-lt"/>
                <a:cs typeface="Times New Roman" pitchFamily="18" charset="0"/>
              </a:rPr>
              <a:t>and the Oregon Department of Fish and Wildlife</a:t>
            </a:r>
          </a:p>
          <a:p>
            <a:pPr algn="ctr">
              <a:spcBef>
                <a:spcPct val="20000"/>
              </a:spcBef>
            </a:pPr>
            <a:r>
              <a:rPr lang="en-US" sz="1600" b="1" dirty="0" smtClean="0">
                <a:solidFill>
                  <a:schemeClr val="tx2"/>
                </a:solidFill>
                <a:latin typeface="+mn-lt"/>
                <a:cs typeface="Times New Roman" pitchFamily="18" charset="0"/>
              </a:rPr>
              <a:t>Additional Support from USACE</a:t>
            </a:r>
            <a:endParaRPr lang="en-US" sz="1600" b="1" dirty="0">
              <a:solidFill>
                <a:schemeClr val="tx2"/>
              </a:solidFill>
              <a:latin typeface="+mn-lt"/>
              <a:cs typeface="Times New Roman" pitchFamily="18" charset="0"/>
            </a:endParaRPr>
          </a:p>
        </p:txBody>
      </p:sp>
      <p:pic>
        <p:nvPicPr>
          <p:cNvPr id="14340" name="Picture 5" descr="logo-df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56" y="3703654"/>
            <a:ext cx="1081088" cy="1373171"/>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 descr="logo-df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1503" y="3703654"/>
            <a:ext cx="1081088" cy="1373171"/>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4" cstate="print"/>
          <a:srcRect/>
          <a:stretch>
            <a:fillRect/>
          </a:stretch>
        </p:blipFill>
        <p:spPr bwMode="auto">
          <a:xfrm>
            <a:off x="259865" y="5681412"/>
            <a:ext cx="968860" cy="971558"/>
          </a:xfrm>
          <a:prstGeom prst="rect">
            <a:avLst/>
          </a:prstGeom>
          <a:noFill/>
          <a:ln w="111125" cmpd="tri">
            <a:noFill/>
            <a:miter lim="800000"/>
            <a:headEnd/>
            <a:tailEnd/>
          </a:ln>
        </p:spPr>
      </p:pic>
      <p:sp>
        <p:nvSpPr>
          <p:cNvPr id="2" name="TextBox 1"/>
          <p:cNvSpPr txBox="1"/>
          <p:nvPr/>
        </p:nvSpPr>
        <p:spPr>
          <a:xfrm>
            <a:off x="2062162" y="4257675"/>
            <a:ext cx="5019675" cy="707886"/>
          </a:xfrm>
          <a:prstGeom prst="rect">
            <a:avLst/>
          </a:prstGeom>
          <a:noFill/>
        </p:spPr>
        <p:txBody>
          <a:bodyPr wrap="square" rtlCol="0">
            <a:spAutoFit/>
          </a:bodyPr>
          <a:lstStyle/>
          <a:p>
            <a:pPr algn="ctr"/>
            <a:r>
              <a:rPr lang="en-US" sz="2000" b="1" dirty="0" smtClean="0">
                <a:latin typeface="+mn-lt"/>
              </a:rPr>
              <a:t>Corvallis Research Lab</a:t>
            </a:r>
          </a:p>
          <a:p>
            <a:pPr algn="ctr"/>
            <a:r>
              <a:rPr lang="en-US" sz="2000" b="1" dirty="0" smtClean="0">
                <a:latin typeface="+mn-lt"/>
              </a:rPr>
              <a:t>Oregon Department of Fish and Wildlife</a:t>
            </a:r>
            <a:endParaRPr lang="en-US" sz="2000" b="1" dirty="0">
              <a:latin typeface="+mn-lt"/>
            </a:endParaRPr>
          </a:p>
        </p:txBody>
      </p:sp>
      <p:pic>
        <p:nvPicPr>
          <p:cNvPr id="10" name="Picture 6" descr="CorpsCas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3512" y="5754044"/>
            <a:ext cx="1101725" cy="82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62075"/>
            <a:ext cx="4286250" cy="762000"/>
          </a:xfrm>
        </p:spPr>
        <p:txBody>
          <a:bodyPr/>
          <a:lstStyle/>
          <a:p>
            <a:r>
              <a:rPr lang="en-US" sz="4400" dirty="0" smtClean="0">
                <a:latin typeface="+mn-lt"/>
              </a:rPr>
              <a:t>Willamette Falls</a:t>
            </a:r>
            <a:br>
              <a:rPr lang="en-US" sz="4400" dirty="0" smtClean="0">
                <a:latin typeface="+mn-lt"/>
              </a:rPr>
            </a:br>
            <a:r>
              <a:rPr lang="en-US" sz="4400" dirty="0" smtClean="0">
                <a:latin typeface="+mn-lt"/>
              </a:rPr>
              <a:t>Detection Sites</a:t>
            </a:r>
            <a:endParaRPr lang="en-US" sz="4400" dirty="0">
              <a:latin typeface="+mn-lt"/>
            </a:endParaRPr>
          </a:p>
        </p:txBody>
      </p:sp>
      <p:sp>
        <p:nvSpPr>
          <p:cNvPr id="3" name="Text Placeholder 2"/>
          <p:cNvSpPr>
            <a:spLocks noGrp="1"/>
          </p:cNvSpPr>
          <p:nvPr>
            <p:ph type="body" idx="2"/>
          </p:nvPr>
        </p:nvSpPr>
        <p:spPr>
          <a:xfrm>
            <a:off x="428625" y="2205830"/>
            <a:ext cx="3228975" cy="4290218"/>
          </a:xfrm>
        </p:spPr>
        <p:txBody>
          <a:bodyPr>
            <a:normAutofit/>
          </a:bodyPr>
          <a:lstStyle/>
          <a:p>
            <a:pPr>
              <a:buSzPct val="100000"/>
            </a:pPr>
            <a:endParaRPr lang="en-US" dirty="0" smtClean="0"/>
          </a:p>
          <a:p>
            <a:pPr>
              <a:buSzPct val="100000"/>
              <a:buFont typeface="Arial" pitchFamily="34" charset="0"/>
              <a:buChar char="•"/>
            </a:pPr>
            <a:r>
              <a:rPr lang="en-US" sz="2000" dirty="0" smtClean="0"/>
              <a:t> Two antennae: North Fish Bypass and Turbine 13</a:t>
            </a:r>
          </a:p>
          <a:p>
            <a:pPr>
              <a:buSzPct val="100000"/>
              <a:buFont typeface="Arial" pitchFamily="34" charset="0"/>
              <a:buChar char="•"/>
            </a:pPr>
            <a:endParaRPr lang="en-US" sz="2000" dirty="0"/>
          </a:p>
          <a:p>
            <a:pPr>
              <a:buSzPct val="100000"/>
              <a:buFont typeface="Arial" pitchFamily="34" charset="0"/>
              <a:buChar char="•"/>
            </a:pPr>
            <a:r>
              <a:rPr lang="en-US" sz="2000" dirty="0" smtClean="0"/>
              <a:t>Proportion of fish depends on </a:t>
            </a:r>
            <a:r>
              <a:rPr lang="en-US" sz="2000" dirty="0" smtClean="0"/>
              <a:t>flow and guidance efficiency</a:t>
            </a:r>
            <a:endParaRPr lang="en-US" sz="2000" dirty="0" smtClean="0"/>
          </a:p>
          <a:p>
            <a:pPr>
              <a:buSzPct val="100000"/>
              <a:buFont typeface="Arial" pitchFamily="34" charset="0"/>
              <a:buChar char="•"/>
            </a:pPr>
            <a:endParaRPr lang="en-US" sz="2000" dirty="0"/>
          </a:p>
          <a:p>
            <a:pPr>
              <a:buSzPct val="100000"/>
              <a:buFont typeface="Arial" pitchFamily="34" charset="0"/>
              <a:buChar char="•"/>
            </a:pPr>
            <a:r>
              <a:rPr lang="en-US" sz="2000" dirty="0" smtClean="0"/>
              <a:t>Developed expansion factors to estimate the proportion of </a:t>
            </a:r>
            <a:r>
              <a:rPr lang="en-US" sz="2000" dirty="0" err="1" smtClean="0"/>
              <a:t>smolts</a:t>
            </a:r>
            <a:r>
              <a:rPr lang="en-US" sz="2000" dirty="0" smtClean="0"/>
              <a:t> moving </a:t>
            </a:r>
            <a:r>
              <a:rPr lang="en-US" sz="2000" dirty="0" smtClean="0"/>
              <a:t>through the </a:t>
            </a:r>
            <a:r>
              <a:rPr lang="en-US" sz="2000" dirty="0" smtClean="0"/>
              <a:t>plant</a:t>
            </a:r>
            <a:endParaRPr lang="en-US" sz="2000" dirty="0" smtClean="0"/>
          </a:p>
          <a:p>
            <a:pPr>
              <a:buSzPct val="100000"/>
              <a:buFont typeface="Arial" pitchFamily="34" charset="0"/>
              <a:buChar char="•"/>
            </a:pPr>
            <a:endParaRPr lang="en-US" sz="1800" dirty="0" smtClean="0"/>
          </a:p>
          <a:p>
            <a:pPr>
              <a:buFont typeface="Arial" pitchFamily="34" charset="0"/>
              <a:buChar char="•"/>
            </a:pPr>
            <a:endParaRPr lang="en-US" dirty="0" smtClean="0"/>
          </a:p>
          <a:p>
            <a:pPr>
              <a:buFont typeface="Arial" pitchFamily="34" charset="0"/>
              <a:buChar char="•"/>
            </a:pPr>
            <a:endParaRPr lang="en-US" dirty="0" smtClean="0"/>
          </a:p>
        </p:txBody>
      </p:sp>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95725" y="2289825"/>
            <a:ext cx="5022412"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9"/>
          <p:cNvSpPr txBox="1">
            <a:spLocks noChangeArrowheads="1"/>
          </p:cNvSpPr>
          <p:nvPr/>
        </p:nvSpPr>
        <p:spPr bwMode="auto">
          <a:xfrm>
            <a:off x="7714405" y="3107349"/>
            <a:ext cx="1488695" cy="461665"/>
          </a:xfrm>
          <a:prstGeom prst="rect">
            <a:avLst/>
          </a:prstGeom>
          <a:solidFill>
            <a:schemeClr val="tx1">
              <a:lumMod val="95000"/>
            </a:schemeClr>
          </a:solidFill>
          <a:ln>
            <a:solidFill>
              <a:schemeClr val="bg1"/>
            </a:solidFill>
          </a:ln>
          <a:effectLst/>
          <a:extLst/>
        </p:spPr>
        <p:txBody>
          <a:bodyPr wrap="square">
            <a:spAutoFit/>
          </a:bodyPr>
          <a:lstStyle/>
          <a:p>
            <a:pPr algn="ctr">
              <a:spcBef>
                <a:spcPct val="50000"/>
              </a:spcBef>
            </a:pPr>
            <a:r>
              <a:rPr lang="en-US" sz="1200" b="1" dirty="0">
                <a:solidFill>
                  <a:schemeClr val="bg1"/>
                </a:solidFill>
                <a:latin typeface="Times New Roman" pitchFamily="18" charset="0"/>
                <a:cs typeface="Times New Roman" pitchFamily="18" charset="0"/>
              </a:rPr>
              <a:t>PGE Sullivan Hydroelectric Plant</a:t>
            </a:r>
          </a:p>
        </p:txBody>
      </p:sp>
      <p:sp>
        <p:nvSpPr>
          <p:cNvPr id="8" name="Line 11"/>
          <p:cNvSpPr>
            <a:spLocks noChangeShapeType="1"/>
          </p:cNvSpPr>
          <p:nvPr/>
        </p:nvSpPr>
        <p:spPr bwMode="auto">
          <a:xfrm flipH="1">
            <a:off x="8043000" y="3569014"/>
            <a:ext cx="321900" cy="578348"/>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 Box 9"/>
          <p:cNvSpPr txBox="1">
            <a:spLocks noChangeArrowheads="1"/>
          </p:cNvSpPr>
          <p:nvPr/>
        </p:nvSpPr>
        <p:spPr bwMode="auto">
          <a:xfrm>
            <a:off x="8027107" y="5086349"/>
            <a:ext cx="1116893" cy="461665"/>
          </a:xfrm>
          <a:prstGeom prst="rect">
            <a:avLst/>
          </a:prstGeom>
          <a:solidFill>
            <a:schemeClr val="tx1">
              <a:lumMod val="95000"/>
            </a:schemeClr>
          </a:solidFill>
          <a:ln>
            <a:solidFill>
              <a:schemeClr val="bg1"/>
            </a:solidFill>
          </a:ln>
          <a:effectLst/>
          <a:extLst/>
        </p:spPr>
        <p:txBody>
          <a:bodyPr wrap="square">
            <a:spAutoFit/>
          </a:bodyPr>
          <a:lstStyle/>
          <a:p>
            <a:pPr algn="ctr">
              <a:spcBef>
                <a:spcPct val="50000"/>
              </a:spcBef>
            </a:pPr>
            <a:r>
              <a:rPr lang="en-US" sz="1200" b="1" dirty="0" smtClean="0">
                <a:solidFill>
                  <a:schemeClr val="bg1"/>
                </a:solidFill>
                <a:latin typeface="Times New Roman" pitchFamily="18" charset="0"/>
                <a:cs typeface="Times New Roman" pitchFamily="18" charset="0"/>
              </a:rPr>
              <a:t>Fish bypass PIT antenna</a:t>
            </a:r>
          </a:p>
        </p:txBody>
      </p:sp>
      <p:sp>
        <p:nvSpPr>
          <p:cNvPr id="10" name="Line 11"/>
          <p:cNvSpPr>
            <a:spLocks noChangeShapeType="1"/>
          </p:cNvSpPr>
          <p:nvPr/>
        </p:nvSpPr>
        <p:spPr bwMode="auto">
          <a:xfrm flipH="1" flipV="1">
            <a:off x="7873874" y="4713622"/>
            <a:ext cx="565276" cy="37272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7"/>
          <p:cNvSpPr>
            <a:spLocks noChangeShapeType="1"/>
          </p:cNvSpPr>
          <p:nvPr/>
        </p:nvSpPr>
        <p:spPr bwMode="auto">
          <a:xfrm>
            <a:off x="6827431" y="2514708"/>
            <a:ext cx="577703" cy="645641"/>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4" descr="P:\Willam\PHOTOS\Sullivan bypass\IMG_062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21" r="19943"/>
          <a:stretch/>
        </p:blipFill>
        <p:spPr bwMode="auto">
          <a:xfrm>
            <a:off x="7301946" y="712084"/>
            <a:ext cx="1616191" cy="180262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3" name="Picture 3" descr="P:\Willam\PHOTOS\fry-smolt\100-0001_IM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857" r="27055"/>
          <a:stretch/>
        </p:blipFill>
        <p:spPr bwMode="auto">
          <a:xfrm rot="5400000">
            <a:off x="5920412" y="908291"/>
            <a:ext cx="732439" cy="203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09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1733550"/>
            <a:ext cx="5362575" cy="4714876"/>
          </a:xfrm>
        </p:spPr>
        <p:txBody>
          <a:bodyPr>
            <a:normAutofit lnSpcReduction="10000"/>
          </a:bodyPr>
          <a:lstStyle/>
          <a:p>
            <a:pPr>
              <a:spcBef>
                <a:spcPts val="1200"/>
              </a:spcBef>
            </a:pPr>
            <a:r>
              <a:rPr lang="en-US" dirty="0" smtClean="0"/>
              <a:t>Carcasses sampled on the spawning grounds</a:t>
            </a:r>
          </a:p>
          <a:p>
            <a:pPr>
              <a:spcBef>
                <a:spcPts val="1200"/>
              </a:spcBef>
            </a:pPr>
            <a:endParaRPr lang="en-US" dirty="0" smtClean="0"/>
          </a:p>
          <a:p>
            <a:pPr>
              <a:spcBef>
                <a:spcPts val="1200"/>
              </a:spcBef>
            </a:pPr>
            <a:r>
              <a:rPr lang="en-US" dirty="0" smtClean="0"/>
              <a:t>Scales read for age and life history</a:t>
            </a:r>
          </a:p>
          <a:p>
            <a:pPr>
              <a:spcBef>
                <a:spcPts val="1200"/>
              </a:spcBef>
            </a:pPr>
            <a:endParaRPr lang="en-US" dirty="0" smtClean="0"/>
          </a:p>
          <a:p>
            <a:pPr>
              <a:spcBef>
                <a:spcPts val="1200"/>
              </a:spcBef>
            </a:pPr>
            <a:r>
              <a:rPr lang="en-US" dirty="0" smtClean="0"/>
              <a:t>First annulus after saltwater entry = </a:t>
            </a:r>
            <a:r>
              <a:rPr lang="en-US" dirty="0" err="1" smtClean="0"/>
              <a:t>subyearling</a:t>
            </a:r>
            <a:r>
              <a:rPr lang="en-US" dirty="0" smtClean="0"/>
              <a:t> migrant (age-0) </a:t>
            </a:r>
          </a:p>
          <a:p>
            <a:pPr>
              <a:spcBef>
                <a:spcPts val="1200"/>
              </a:spcBef>
            </a:pPr>
            <a:endParaRPr lang="en-US" dirty="0" smtClean="0"/>
          </a:p>
          <a:p>
            <a:pPr>
              <a:spcBef>
                <a:spcPts val="1200"/>
              </a:spcBef>
            </a:pPr>
            <a:r>
              <a:rPr lang="en-US" dirty="0" smtClean="0"/>
              <a:t>First annulus before saltwater entry </a:t>
            </a:r>
            <a:r>
              <a:rPr lang="en-US" dirty="0"/>
              <a:t>=</a:t>
            </a:r>
            <a:r>
              <a:rPr lang="en-US" dirty="0" smtClean="0"/>
              <a:t> yearling migrant (age-1) </a:t>
            </a:r>
          </a:p>
        </p:txBody>
      </p:sp>
      <p:sp>
        <p:nvSpPr>
          <p:cNvPr id="6" name="Title 1"/>
          <p:cNvSpPr>
            <a:spLocks noGrp="1"/>
          </p:cNvSpPr>
          <p:nvPr>
            <p:ph type="title"/>
          </p:nvPr>
        </p:nvSpPr>
        <p:spPr>
          <a:xfrm>
            <a:off x="781050" y="770763"/>
            <a:ext cx="7772400" cy="753237"/>
          </a:xfrm>
        </p:spPr>
        <p:txBody>
          <a:bodyPr>
            <a:normAutofit fontScale="90000"/>
          </a:bodyPr>
          <a:lstStyle/>
          <a:p>
            <a:r>
              <a:rPr lang="en-US" dirty="0" smtClean="0">
                <a:latin typeface="+mn-lt"/>
              </a:rPr>
              <a:t>Adult scale analysis</a:t>
            </a:r>
            <a:endParaRPr lang="en-US" dirty="0">
              <a:latin typeface="+mn-lt"/>
            </a:endParaRPr>
          </a:p>
        </p:txBody>
      </p:sp>
      <p:pic>
        <p:nvPicPr>
          <p:cNvPr id="1026" name="Picture 2" descr="C:\Users\whitmanl\Desktop\scale pic.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850" y="3286125"/>
            <a:ext cx="32575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Chinook photos_other projects\dead chinook.jpg"/>
          <p:cNvPicPr>
            <a:picLocks noChangeAspect="1" noChangeArrowheads="1"/>
          </p:cNvPicPr>
          <p:nvPr/>
        </p:nvPicPr>
        <p:blipFill>
          <a:blip r:embed="rId4">
            <a:extLst>
              <a:ext uri="{28A0092B-C50C-407E-A947-70E740481C1C}">
                <a14:useLocalDpi xmlns:a14="http://schemas.microsoft.com/office/drawing/2010/main" val="0"/>
              </a:ext>
            </a:extLst>
          </a:blip>
          <a:srcRect l="18056" t="12500" r="2779" b="31250"/>
          <a:stretch>
            <a:fillRect/>
          </a:stretch>
        </p:blipFill>
        <p:spPr bwMode="auto">
          <a:xfrm>
            <a:off x="5683250" y="1730374"/>
            <a:ext cx="2870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263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8751"/>
            <a:ext cx="8305800" cy="5429250"/>
          </a:xfrm>
        </p:spPr>
        <p:txBody>
          <a:bodyPr>
            <a:normAutofit fontScale="70000" lnSpcReduction="20000"/>
          </a:bodyPr>
          <a:lstStyle/>
          <a:p>
            <a:r>
              <a:rPr lang="en-US" sz="2900" u="sng" dirty="0" smtClean="0"/>
              <a:t>Fry:</a:t>
            </a:r>
          </a:p>
          <a:p>
            <a:pPr lvl="1"/>
            <a:r>
              <a:rPr lang="en-US" sz="2900" dirty="0" smtClean="0"/>
              <a:t>Temperature used to predict emergence timing</a:t>
            </a:r>
          </a:p>
          <a:p>
            <a:pPr lvl="1"/>
            <a:r>
              <a:rPr lang="en-US" sz="2900" dirty="0"/>
              <a:t>P</a:t>
            </a:r>
            <a:r>
              <a:rPr lang="en-US" sz="2900" dirty="0" smtClean="0"/>
              <a:t>resence or absence by area</a:t>
            </a:r>
          </a:p>
          <a:p>
            <a:pPr lvl="1"/>
            <a:r>
              <a:rPr lang="en-US" sz="2900" dirty="0" smtClean="0"/>
              <a:t>CPUE (seine sets) </a:t>
            </a:r>
          </a:p>
          <a:p>
            <a:endParaRPr lang="en-US" sz="2900" u="sng" dirty="0" smtClean="0"/>
          </a:p>
          <a:p>
            <a:r>
              <a:rPr lang="en-US" sz="2900" u="sng" dirty="0" smtClean="0"/>
              <a:t>PIT tagged juveniles</a:t>
            </a:r>
            <a:r>
              <a:rPr lang="en-US" sz="2900" dirty="0" smtClean="0"/>
              <a:t>: </a:t>
            </a:r>
          </a:p>
          <a:p>
            <a:pPr lvl="1"/>
            <a:r>
              <a:rPr lang="en-US" sz="2900" dirty="0" smtClean="0"/>
              <a:t>Summarized by brood year</a:t>
            </a:r>
          </a:p>
          <a:p>
            <a:pPr lvl="1"/>
            <a:r>
              <a:rPr lang="en-US" sz="2900" dirty="0" smtClean="0"/>
              <a:t>Estimated percentages following a given life history pathway based on detections at Leaburg and Willamette Falls</a:t>
            </a:r>
          </a:p>
          <a:p>
            <a:pPr lvl="1"/>
            <a:r>
              <a:rPr lang="en-US" sz="2900" dirty="0" smtClean="0"/>
              <a:t>Detections at Willamette Falls expanded based on flow</a:t>
            </a:r>
          </a:p>
          <a:p>
            <a:pPr lvl="1"/>
            <a:r>
              <a:rPr lang="en-US" sz="2900" dirty="0" smtClean="0"/>
              <a:t>Standardized per 1000 fish tagged</a:t>
            </a:r>
          </a:p>
          <a:p>
            <a:pPr marL="0" indent="0">
              <a:buNone/>
            </a:pPr>
            <a:endParaRPr lang="en-US" sz="2900" dirty="0" smtClean="0"/>
          </a:p>
          <a:p>
            <a:r>
              <a:rPr lang="en-US" sz="2900" u="sng" dirty="0" err="1" smtClean="0"/>
              <a:t>Spawners</a:t>
            </a:r>
            <a:r>
              <a:rPr lang="en-US" sz="2900" dirty="0" smtClean="0"/>
              <a:t>: </a:t>
            </a:r>
          </a:p>
          <a:p>
            <a:pPr lvl="1"/>
            <a:r>
              <a:rPr lang="en-US" sz="2900" dirty="0" smtClean="0"/>
              <a:t>Estimated proportions of subyearlings and yearlings once all adults from a brood year had returned (age-2 t0 age-6)</a:t>
            </a:r>
          </a:p>
          <a:p>
            <a:pPr lvl="1"/>
            <a:r>
              <a:rPr lang="en-US" sz="2900" dirty="0"/>
              <a:t>Model building with a suite of </a:t>
            </a:r>
            <a:r>
              <a:rPr lang="en-US" sz="2900" dirty="0" smtClean="0"/>
              <a:t>environmental variables, periods </a:t>
            </a:r>
            <a:r>
              <a:rPr lang="en-US" sz="2900" dirty="0"/>
              <a:t>chosen based on rearing </a:t>
            </a:r>
            <a:r>
              <a:rPr lang="en-US" sz="2900" dirty="0" smtClean="0"/>
              <a:t>patterns</a:t>
            </a:r>
            <a:endParaRPr lang="en-US" sz="2900" dirty="0"/>
          </a:p>
          <a:p>
            <a:pPr marL="0" indent="0">
              <a:buNone/>
            </a:pPr>
            <a:endParaRPr lang="en-US" dirty="0" smtClean="0"/>
          </a:p>
          <a:p>
            <a:pPr marL="393192" lvl="1" indent="0">
              <a:buNone/>
            </a:pPr>
            <a:endParaRPr lang="en-US" dirty="0" smtClean="0"/>
          </a:p>
          <a:p>
            <a:pPr marL="0" indent="0">
              <a:buNone/>
            </a:pPr>
            <a:endParaRPr lang="en-US" dirty="0" smtClean="0"/>
          </a:p>
          <a:p>
            <a:endParaRPr lang="en-US" dirty="0" smtClean="0"/>
          </a:p>
        </p:txBody>
      </p:sp>
      <p:sp>
        <p:nvSpPr>
          <p:cNvPr id="6" name="Title 1"/>
          <p:cNvSpPr>
            <a:spLocks noGrp="1"/>
          </p:cNvSpPr>
          <p:nvPr>
            <p:ph type="title"/>
          </p:nvPr>
        </p:nvSpPr>
        <p:spPr>
          <a:xfrm>
            <a:off x="857250" y="675513"/>
            <a:ext cx="7772400" cy="753237"/>
          </a:xfrm>
        </p:spPr>
        <p:txBody>
          <a:bodyPr>
            <a:normAutofit fontScale="90000"/>
          </a:bodyPr>
          <a:lstStyle/>
          <a:p>
            <a:r>
              <a:rPr lang="en-US" dirty="0" smtClean="0">
                <a:latin typeface="+mn-lt"/>
              </a:rPr>
              <a:t>Data analysis</a:t>
            </a:r>
            <a:endParaRPr lang="en-US" dirty="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574" y="633410"/>
            <a:ext cx="3057525" cy="695327"/>
          </a:xfrm>
        </p:spPr>
        <p:txBody>
          <a:bodyPr>
            <a:normAutofit fontScale="90000"/>
          </a:bodyPr>
          <a:lstStyle/>
          <a:p>
            <a:r>
              <a:rPr lang="en-US" sz="4400" dirty="0" smtClean="0">
                <a:latin typeface="+mn-lt"/>
              </a:rPr>
              <a:t>Fry Dispersal</a:t>
            </a:r>
            <a:endParaRPr lang="en-US" sz="4400" dirty="0">
              <a:latin typeface="+mn-lt"/>
            </a:endParaRPr>
          </a:p>
        </p:txBody>
      </p:sp>
      <p:sp>
        <p:nvSpPr>
          <p:cNvPr id="16" name="Text Placeholder 15"/>
          <p:cNvSpPr>
            <a:spLocks noGrp="1"/>
          </p:cNvSpPr>
          <p:nvPr>
            <p:ph type="body" idx="2"/>
          </p:nvPr>
        </p:nvSpPr>
        <p:spPr>
          <a:xfrm>
            <a:off x="247650" y="1466850"/>
            <a:ext cx="4057649" cy="4781550"/>
          </a:xfrm>
        </p:spPr>
        <p:txBody>
          <a:bodyPr>
            <a:normAutofit fontScale="92500" lnSpcReduction="20000"/>
          </a:bodyPr>
          <a:lstStyle/>
          <a:p>
            <a:endParaRPr lang="en-US" sz="2400" dirty="0" smtClean="0"/>
          </a:p>
          <a:p>
            <a:pPr marL="285750" indent="-285750">
              <a:buFont typeface="Arial" panose="020B0604020202020204" pitchFamily="34" charset="0"/>
              <a:buChar char="•"/>
            </a:pPr>
            <a:r>
              <a:rPr lang="en-US" sz="2400" dirty="0" smtClean="0"/>
              <a:t>Wide range of emergence timing</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Fry first caught in January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Fry dispersed throughout the Willamette by late February</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Peak catch:</a:t>
            </a:r>
          </a:p>
          <a:p>
            <a:pPr marL="925830" lvl="1" indent="-285750">
              <a:buFont typeface="Arial" panose="020B0604020202020204" pitchFamily="34" charset="0"/>
              <a:buChar char="•"/>
            </a:pPr>
            <a:r>
              <a:rPr lang="en-US" sz="2200" dirty="0" smtClean="0"/>
              <a:t>Upper McKenzie and Horse Creek – April</a:t>
            </a:r>
          </a:p>
          <a:p>
            <a:pPr marL="925830" lvl="1" indent="-285750">
              <a:buFont typeface="Arial" panose="020B0604020202020204" pitchFamily="34" charset="0"/>
              <a:buChar char="•"/>
            </a:pPr>
            <a:r>
              <a:rPr lang="en-US" sz="2200" dirty="0" smtClean="0"/>
              <a:t>Leaburg – March</a:t>
            </a:r>
          </a:p>
          <a:p>
            <a:pPr marL="925830" lvl="1" indent="-285750">
              <a:buFont typeface="Arial" panose="020B0604020202020204" pitchFamily="34" charset="0"/>
              <a:buChar char="•"/>
            </a:pPr>
            <a:r>
              <a:rPr lang="en-US" sz="2200" dirty="0" smtClean="0"/>
              <a:t>Lower McKenzie - February</a:t>
            </a:r>
            <a:endParaRPr lang="en-US" sz="2200" dirty="0"/>
          </a:p>
          <a:p>
            <a:pPr marL="285750" indent="-285750">
              <a:buFont typeface="Arial" panose="020B0604020202020204" pitchFamily="34" charset="0"/>
              <a:buChar char="•"/>
            </a:pPr>
            <a:endParaRPr lang="en-US" dirty="0"/>
          </a:p>
        </p:txBody>
      </p:sp>
      <p:sp>
        <p:nvSpPr>
          <p:cNvPr id="18" name="Text Placeholder 15"/>
          <p:cNvSpPr txBox="1">
            <a:spLocks/>
          </p:cNvSpPr>
          <p:nvPr/>
        </p:nvSpPr>
        <p:spPr>
          <a:xfrm>
            <a:off x="5343525" y="1681969"/>
            <a:ext cx="2743200" cy="4572000"/>
          </a:xfrm>
          <a:prstGeom prst="rect">
            <a:avLst/>
          </a:prstGeom>
        </p:spPr>
        <p:txBody>
          <a:bodyPr vert="horz" lIns="18288" rIns="18288">
            <a:normAutofit/>
          </a:bodyPr>
          <a:lstStyle>
            <a:lvl1pPr marL="0" indent="0" algn="l" rtl="0" eaLnBrk="1" latinLnBrk="0" hangingPunct="1">
              <a:spcBef>
                <a:spcPct val="20000"/>
              </a:spcBef>
              <a:buClr>
                <a:schemeClr val="accent3"/>
              </a:buClr>
              <a:buSzPct val="95000"/>
              <a:buFont typeface="Wingdings 2"/>
              <a:buNone/>
              <a:defRPr kumimoji="0" sz="1400" kern="1200">
                <a:solidFill>
                  <a:schemeClr val="tx1"/>
                </a:solidFill>
                <a:latin typeface="+mn-lt"/>
                <a:ea typeface="+mn-ea"/>
                <a:cs typeface="+mn-cs"/>
              </a:defRPr>
            </a:lvl1pPr>
            <a:lvl2pPr marL="640080" indent="0" algn="l" rtl="0" eaLnBrk="1" latinLnBrk="0" hangingPunct="1">
              <a:spcBef>
                <a:spcPct val="20000"/>
              </a:spcBef>
              <a:buClr>
                <a:schemeClr val="accent1"/>
              </a:buClr>
              <a:buSzPct val="85000"/>
              <a:buFont typeface="Wingdings 2"/>
              <a:buNone/>
              <a:defRPr kumimoji="0" sz="1200" kern="1200">
                <a:solidFill>
                  <a:schemeClr val="tx1"/>
                </a:solidFill>
                <a:latin typeface="+mn-lt"/>
                <a:ea typeface="+mn-ea"/>
                <a:cs typeface="+mn-cs"/>
              </a:defRPr>
            </a:lvl2pPr>
            <a:lvl3pPr marL="914400" indent="0" algn="l" rtl="0" eaLnBrk="1" latinLnBrk="0" hangingPunct="1">
              <a:spcBef>
                <a:spcPct val="20000"/>
              </a:spcBef>
              <a:buClr>
                <a:schemeClr val="accent2"/>
              </a:buClr>
              <a:buSzPct val="70000"/>
              <a:buFont typeface="Wingdings 2"/>
              <a:buNone/>
              <a:defRPr kumimoji="0" sz="1000" kern="1200">
                <a:solidFill>
                  <a:schemeClr val="tx1"/>
                </a:solidFill>
                <a:latin typeface="+mn-lt"/>
                <a:ea typeface="+mn-ea"/>
                <a:cs typeface="+mn-cs"/>
              </a:defRPr>
            </a:lvl3pPr>
            <a:lvl4pPr marL="1188720" indent="0" algn="l" rtl="0" eaLnBrk="1" latinLnBrk="0" hangingPunct="1">
              <a:spcBef>
                <a:spcPct val="20000"/>
              </a:spcBef>
              <a:buClr>
                <a:schemeClr val="accent3"/>
              </a:buClr>
              <a:buSzPct val="65000"/>
              <a:buFont typeface="Wingdings 2"/>
              <a:buNone/>
              <a:defRPr kumimoji="0" sz="900" kern="1200">
                <a:solidFill>
                  <a:schemeClr val="tx1"/>
                </a:solidFill>
                <a:latin typeface="+mn-lt"/>
                <a:ea typeface="+mn-ea"/>
                <a:cs typeface="+mn-cs"/>
              </a:defRPr>
            </a:lvl4pPr>
            <a:lvl5pPr marL="1463040" indent="0" algn="l" rtl="0" eaLnBrk="1" latinLnBrk="0" hangingPunct="1">
              <a:spcBef>
                <a:spcPct val="20000"/>
              </a:spcBef>
              <a:buClr>
                <a:schemeClr val="accent4"/>
              </a:buClr>
              <a:buSzPct val="65000"/>
              <a:buFont typeface="Wingdings 2"/>
              <a:buNone/>
              <a:defRPr kumimoji="0" sz="9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pPr>
            <a:endParaRPr lang="en-US"/>
          </a:p>
        </p:txBody>
      </p:sp>
      <p:pic>
        <p:nvPicPr>
          <p:cNvPr id="36"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57725" y="68263"/>
            <a:ext cx="4486275" cy="678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36"/>
          <p:cNvSpPr/>
          <p:nvPr/>
        </p:nvSpPr>
        <p:spPr>
          <a:xfrm>
            <a:off x="7554912" y="4467225"/>
            <a:ext cx="431800" cy="211138"/>
          </a:xfrm>
          <a:custGeom>
            <a:avLst/>
            <a:gdLst>
              <a:gd name="connsiteX0" fmla="*/ 432079 w 432079"/>
              <a:gd name="connsiteY0" fmla="*/ 0 h 211015"/>
              <a:gd name="connsiteX1" fmla="*/ 396910 w 432079"/>
              <a:gd name="connsiteY1" fmla="*/ 60290 h 211015"/>
              <a:gd name="connsiteX2" fmla="*/ 427055 w 432079"/>
              <a:gd name="connsiteY2" fmla="*/ 115556 h 211015"/>
              <a:gd name="connsiteX3" fmla="*/ 422031 w 432079"/>
              <a:gd name="connsiteY3" fmla="*/ 140677 h 211015"/>
              <a:gd name="connsiteX4" fmla="*/ 316523 w 432079"/>
              <a:gd name="connsiteY4" fmla="*/ 170822 h 211015"/>
              <a:gd name="connsiteX5" fmla="*/ 211016 w 432079"/>
              <a:gd name="connsiteY5" fmla="*/ 180870 h 211015"/>
              <a:gd name="connsiteX6" fmla="*/ 145701 w 432079"/>
              <a:gd name="connsiteY6" fmla="*/ 185894 h 211015"/>
              <a:gd name="connsiteX7" fmla="*/ 55266 w 432079"/>
              <a:gd name="connsiteY7" fmla="*/ 211015 h 211015"/>
              <a:gd name="connsiteX8" fmla="*/ 0 w 432079"/>
              <a:gd name="connsiteY8" fmla="*/ 205991 h 211015"/>
              <a:gd name="connsiteX9" fmla="*/ 0 w 432079"/>
              <a:gd name="connsiteY9" fmla="*/ 205991 h 21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079" h="211015">
                <a:moveTo>
                  <a:pt x="432079" y="0"/>
                </a:moveTo>
                <a:lnTo>
                  <a:pt x="396910" y="60290"/>
                </a:lnTo>
                <a:lnTo>
                  <a:pt x="427055" y="115556"/>
                </a:lnTo>
                <a:lnTo>
                  <a:pt x="422031" y="140677"/>
                </a:lnTo>
                <a:lnTo>
                  <a:pt x="316523" y="170822"/>
                </a:lnTo>
                <a:lnTo>
                  <a:pt x="211016" y="180870"/>
                </a:lnTo>
                <a:lnTo>
                  <a:pt x="145701" y="185894"/>
                </a:lnTo>
                <a:lnTo>
                  <a:pt x="55266" y="211015"/>
                </a:lnTo>
                <a:lnTo>
                  <a:pt x="0" y="205991"/>
                </a:lnTo>
                <a:lnTo>
                  <a:pt x="0" y="205991"/>
                </a:lnTo>
              </a:path>
            </a:pathLst>
          </a:custGeom>
          <a:noFill/>
          <a:ln w="31750">
            <a:solidFill>
              <a:srgbClr val="FFFF00"/>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Freeform 37"/>
          <p:cNvSpPr/>
          <p:nvPr/>
        </p:nvSpPr>
        <p:spPr>
          <a:xfrm>
            <a:off x="5737254" y="3160713"/>
            <a:ext cx="1155700" cy="1789112"/>
          </a:xfrm>
          <a:custGeom>
            <a:avLst/>
            <a:gdLst>
              <a:gd name="connsiteX0" fmla="*/ 1155560 w 1155560"/>
              <a:gd name="connsiteY0" fmla="*/ 1612761 h 1788607"/>
              <a:gd name="connsiteX1" fmla="*/ 1115367 w 1155560"/>
              <a:gd name="connsiteY1" fmla="*/ 1647930 h 1788607"/>
              <a:gd name="connsiteX2" fmla="*/ 1050053 w 1155560"/>
              <a:gd name="connsiteY2" fmla="*/ 1652954 h 1788607"/>
              <a:gd name="connsiteX3" fmla="*/ 1004835 w 1155560"/>
              <a:gd name="connsiteY3" fmla="*/ 1698172 h 1788607"/>
              <a:gd name="connsiteX4" fmla="*/ 954593 w 1155560"/>
              <a:gd name="connsiteY4" fmla="*/ 1708220 h 1788607"/>
              <a:gd name="connsiteX5" fmla="*/ 864158 w 1155560"/>
              <a:gd name="connsiteY5" fmla="*/ 1748413 h 1788607"/>
              <a:gd name="connsiteX6" fmla="*/ 823965 w 1155560"/>
              <a:gd name="connsiteY6" fmla="*/ 1788607 h 1788607"/>
              <a:gd name="connsiteX7" fmla="*/ 708409 w 1155560"/>
              <a:gd name="connsiteY7" fmla="*/ 1763486 h 1788607"/>
              <a:gd name="connsiteX8" fmla="*/ 653143 w 1155560"/>
              <a:gd name="connsiteY8" fmla="*/ 1773534 h 1788607"/>
              <a:gd name="connsiteX9" fmla="*/ 628022 w 1155560"/>
              <a:gd name="connsiteY9" fmla="*/ 1723292 h 1788607"/>
              <a:gd name="connsiteX10" fmla="*/ 567732 w 1155560"/>
              <a:gd name="connsiteY10" fmla="*/ 1743389 h 1788607"/>
              <a:gd name="connsiteX11" fmla="*/ 517490 w 1155560"/>
              <a:gd name="connsiteY11" fmla="*/ 1758462 h 1788607"/>
              <a:gd name="connsiteX12" fmla="*/ 512466 w 1155560"/>
              <a:gd name="connsiteY12" fmla="*/ 1703196 h 1788607"/>
              <a:gd name="connsiteX13" fmla="*/ 457200 w 1155560"/>
              <a:gd name="connsiteY13" fmla="*/ 1708220 h 1788607"/>
              <a:gd name="connsiteX14" fmla="*/ 406958 w 1155560"/>
              <a:gd name="connsiteY14" fmla="*/ 1713244 h 1788607"/>
              <a:gd name="connsiteX15" fmla="*/ 406958 w 1155560"/>
              <a:gd name="connsiteY15" fmla="*/ 1668027 h 1788607"/>
              <a:gd name="connsiteX16" fmla="*/ 376813 w 1155560"/>
              <a:gd name="connsiteY16" fmla="*/ 1627833 h 1788607"/>
              <a:gd name="connsiteX17" fmla="*/ 276330 w 1155560"/>
              <a:gd name="connsiteY17" fmla="*/ 1597688 h 1788607"/>
              <a:gd name="connsiteX18" fmla="*/ 221064 w 1155560"/>
              <a:gd name="connsiteY18" fmla="*/ 1527350 h 1788607"/>
              <a:gd name="connsiteX19" fmla="*/ 205991 w 1155560"/>
              <a:gd name="connsiteY19" fmla="*/ 1467060 h 1788607"/>
              <a:gd name="connsiteX20" fmla="*/ 200967 w 1155560"/>
              <a:gd name="connsiteY20" fmla="*/ 1426866 h 1788607"/>
              <a:gd name="connsiteX21" fmla="*/ 175846 w 1155560"/>
              <a:gd name="connsiteY21" fmla="*/ 1391697 h 1788607"/>
              <a:gd name="connsiteX22" fmla="*/ 145701 w 1155560"/>
              <a:gd name="connsiteY22" fmla="*/ 1381649 h 1788607"/>
              <a:gd name="connsiteX23" fmla="*/ 195943 w 1155560"/>
              <a:gd name="connsiteY23" fmla="*/ 1301262 h 1788607"/>
              <a:gd name="connsiteX24" fmla="*/ 135653 w 1155560"/>
              <a:gd name="connsiteY24" fmla="*/ 1276141 h 1788607"/>
              <a:gd name="connsiteX25" fmla="*/ 125604 w 1155560"/>
              <a:gd name="connsiteY25" fmla="*/ 1185706 h 1788607"/>
              <a:gd name="connsiteX26" fmla="*/ 125604 w 1155560"/>
              <a:gd name="connsiteY26" fmla="*/ 1135464 h 1788607"/>
              <a:gd name="connsiteX27" fmla="*/ 85411 w 1155560"/>
              <a:gd name="connsiteY27" fmla="*/ 1085222 h 1788607"/>
              <a:gd name="connsiteX28" fmla="*/ 50242 w 1155560"/>
              <a:gd name="connsiteY28" fmla="*/ 1040005 h 1788607"/>
              <a:gd name="connsiteX29" fmla="*/ 15073 w 1155560"/>
              <a:gd name="connsiteY29" fmla="*/ 1034980 h 1788607"/>
              <a:gd name="connsiteX30" fmla="*/ 20097 w 1155560"/>
              <a:gd name="connsiteY30" fmla="*/ 994787 h 1788607"/>
              <a:gd name="connsiteX31" fmla="*/ 25121 w 1155560"/>
              <a:gd name="connsiteY31" fmla="*/ 954594 h 1788607"/>
              <a:gd name="connsiteX32" fmla="*/ 50242 w 1155560"/>
              <a:gd name="connsiteY32" fmla="*/ 934497 h 1788607"/>
              <a:gd name="connsiteX33" fmla="*/ 20097 w 1155560"/>
              <a:gd name="connsiteY33" fmla="*/ 899328 h 1788607"/>
              <a:gd name="connsiteX34" fmla="*/ 45218 w 1155560"/>
              <a:gd name="connsiteY34" fmla="*/ 869183 h 1788607"/>
              <a:gd name="connsiteX35" fmla="*/ 50242 w 1155560"/>
              <a:gd name="connsiteY35" fmla="*/ 813917 h 1788607"/>
              <a:gd name="connsiteX36" fmla="*/ 65314 w 1155560"/>
              <a:gd name="connsiteY36" fmla="*/ 793820 h 1788607"/>
              <a:gd name="connsiteX37" fmla="*/ 60290 w 1155560"/>
              <a:gd name="connsiteY37" fmla="*/ 763675 h 1788607"/>
              <a:gd name="connsiteX38" fmla="*/ 100484 w 1155560"/>
              <a:gd name="connsiteY38" fmla="*/ 748602 h 1788607"/>
              <a:gd name="connsiteX39" fmla="*/ 75363 w 1155560"/>
              <a:gd name="connsiteY39" fmla="*/ 612950 h 1788607"/>
              <a:gd name="connsiteX40" fmla="*/ 80387 w 1155560"/>
              <a:gd name="connsiteY40" fmla="*/ 557684 h 1788607"/>
              <a:gd name="connsiteX41" fmla="*/ 30145 w 1155560"/>
              <a:gd name="connsiteY41" fmla="*/ 507442 h 1788607"/>
              <a:gd name="connsiteX42" fmla="*/ 0 w 1155560"/>
              <a:gd name="connsiteY42" fmla="*/ 497394 h 1788607"/>
              <a:gd name="connsiteX43" fmla="*/ 30145 w 1155560"/>
              <a:gd name="connsiteY43" fmla="*/ 467249 h 1788607"/>
              <a:gd name="connsiteX44" fmla="*/ 5024 w 1155560"/>
              <a:gd name="connsiteY44" fmla="*/ 437103 h 1788607"/>
              <a:gd name="connsiteX45" fmla="*/ 40193 w 1155560"/>
              <a:gd name="connsiteY45" fmla="*/ 371789 h 1788607"/>
              <a:gd name="connsiteX46" fmla="*/ 130629 w 1155560"/>
              <a:gd name="connsiteY46" fmla="*/ 366765 h 1788607"/>
              <a:gd name="connsiteX47" fmla="*/ 155749 w 1155560"/>
              <a:gd name="connsiteY47" fmla="*/ 351692 h 1788607"/>
              <a:gd name="connsiteX48" fmla="*/ 120580 w 1155560"/>
              <a:gd name="connsiteY48" fmla="*/ 321547 h 1788607"/>
              <a:gd name="connsiteX49" fmla="*/ 160774 w 1155560"/>
              <a:gd name="connsiteY49" fmla="*/ 281354 h 1788607"/>
              <a:gd name="connsiteX50" fmla="*/ 211015 w 1155560"/>
              <a:gd name="connsiteY50" fmla="*/ 231112 h 1788607"/>
              <a:gd name="connsiteX51" fmla="*/ 281354 w 1155560"/>
              <a:gd name="connsiteY51" fmla="*/ 231112 h 1788607"/>
              <a:gd name="connsiteX52" fmla="*/ 351692 w 1155560"/>
              <a:gd name="connsiteY52" fmla="*/ 200967 h 1788607"/>
              <a:gd name="connsiteX53" fmla="*/ 336620 w 1155560"/>
              <a:gd name="connsiteY53" fmla="*/ 140677 h 1788607"/>
              <a:gd name="connsiteX54" fmla="*/ 291402 w 1155560"/>
              <a:gd name="connsiteY54" fmla="*/ 135653 h 1788607"/>
              <a:gd name="connsiteX55" fmla="*/ 261257 w 1155560"/>
              <a:gd name="connsiteY55" fmla="*/ 85411 h 1788607"/>
              <a:gd name="connsiteX56" fmla="*/ 221064 w 1155560"/>
              <a:gd name="connsiteY56" fmla="*/ 35169 h 1788607"/>
              <a:gd name="connsiteX57" fmla="*/ 221064 w 1155560"/>
              <a:gd name="connsiteY57" fmla="*/ 0 h 1788607"/>
              <a:gd name="connsiteX0" fmla="*/ 1155560 w 1155560"/>
              <a:gd name="connsiteY0" fmla="*/ 1612761 h 1788607"/>
              <a:gd name="connsiteX1" fmla="*/ 1115367 w 1155560"/>
              <a:gd name="connsiteY1" fmla="*/ 1647930 h 1788607"/>
              <a:gd name="connsiteX2" fmla="*/ 1050053 w 1155560"/>
              <a:gd name="connsiteY2" fmla="*/ 1652954 h 1788607"/>
              <a:gd name="connsiteX3" fmla="*/ 1004835 w 1155560"/>
              <a:gd name="connsiteY3" fmla="*/ 1698172 h 1788607"/>
              <a:gd name="connsiteX4" fmla="*/ 954593 w 1155560"/>
              <a:gd name="connsiteY4" fmla="*/ 1708220 h 1788607"/>
              <a:gd name="connsiteX5" fmla="*/ 864158 w 1155560"/>
              <a:gd name="connsiteY5" fmla="*/ 1748413 h 1788607"/>
              <a:gd name="connsiteX6" fmla="*/ 823965 w 1155560"/>
              <a:gd name="connsiteY6" fmla="*/ 1788607 h 1788607"/>
              <a:gd name="connsiteX7" fmla="*/ 708409 w 1155560"/>
              <a:gd name="connsiteY7" fmla="*/ 1763486 h 1788607"/>
              <a:gd name="connsiteX8" fmla="*/ 653143 w 1155560"/>
              <a:gd name="connsiteY8" fmla="*/ 1773534 h 1788607"/>
              <a:gd name="connsiteX9" fmla="*/ 628022 w 1155560"/>
              <a:gd name="connsiteY9" fmla="*/ 1723292 h 1788607"/>
              <a:gd name="connsiteX10" fmla="*/ 567732 w 1155560"/>
              <a:gd name="connsiteY10" fmla="*/ 1743389 h 1788607"/>
              <a:gd name="connsiteX11" fmla="*/ 517490 w 1155560"/>
              <a:gd name="connsiteY11" fmla="*/ 1758462 h 1788607"/>
              <a:gd name="connsiteX12" fmla="*/ 512466 w 1155560"/>
              <a:gd name="connsiteY12" fmla="*/ 1703196 h 1788607"/>
              <a:gd name="connsiteX13" fmla="*/ 457200 w 1155560"/>
              <a:gd name="connsiteY13" fmla="*/ 1708220 h 1788607"/>
              <a:gd name="connsiteX14" fmla="*/ 406958 w 1155560"/>
              <a:gd name="connsiteY14" fmla="*/ 1713244 h 1788607"/>
              <a:gd name="connsiteX15" fmla="*/ 406958 w 1155560"/>
              <a:gd name="connsiteY15" fmla="*/ 1668027 h 1788607"/>
              <a:gd name="connsiteX16" fmla="*/ 376813 w 1155560"/>
              <a:gd name="connsiteY16" fmla="*/ 1627833 h 1788607"/>
              <a:gd name="connsiteX17" fmla="*/ 276330 w 1155560"/>
              <a:gd name="connsiteY17" fmla="*/ 1597688 h 1788607"/>
              <a:gd name="connsiteX18" fmla="*/ 221064 w 1155560"/>
              <a:gd name="connsiteY18" fmla="*/ 1527350 h 1788607"/>
              <a:gd name="connsiteX19" fmla="*/ 205991 w 1155560"/>
              <a:gd name="connsiteY19" fmla="*/ 1467060 h 1788607"/>
              <a:gd name="connsiteX20" fmla="*/ 200967 w 1155560"/>
              <a:gd name="connsiteY20" fmla="*/ 1426866 h 1788607"/>
              <a:gd name="connsiteX21" fmla="*/ 175846 w 1155560"/>
              <a:gd name="connsiteY21" fmla="*/ 1391697 h 1788607"/>
              <a:gd name="connsiteX22" fmla="*/ 145701 w 1155560"/>
              <a:gd name="connsiteY22" fmla="*/ 1381649 h 1788607"/>
              <a:gd name="connsiteX23" fmla="*/ 195943 w 1155560"/>
              <a:gd name="connsiteY23" fmla="*/ 1301262 h 1788607"/>
              <a:gd name="connsiteX24" fmla="*/ 135653 w 1155560"/>
              <a:gd name="connsiteY24" fmla="*/ 1276141 h 1788607"/>
              <a:gd name="connsiteX25" fmla="*/ 125604 w 1155560"/>
              <a:gd name="connsiteY25" fmla="*/ 1185706 h 1788607"/>
              <a:gd name="connsiteX26" fmla="*/ 125604 w 1155560"/>
              <a:gd name="connsiteY26" fmla="*/ 1135464 h 1788607"/>
              <a:gd name="connsiteX27" fmla="*/ 85411 w 1155560"/>
              <a:gd name="connsiteY27" fmla="*/ 1085222 h 1788607"/>
              <a:gd name="connsiteX28" fmla="*/ 50242 w 1155560"/>
              <a:gd name="connsiteY28" fmla="*/ 1040005 h 1788607"/>
              <a:gd name="connsiteX29" fmla="*/ 15073 w 1155560"/>
              <a:gd name="connsiteY29" fmla="*/ 1034980 h 1788607"/>
              <a:gd name="connsiteX30" fmla="*/ 60290 w 1155560"/>
              <a:gd name="connsiteY30" fmla="*/ 994787 h 1788607"/>
              <a:gd name="connsiteX31" fmla="*/ 25121 w 1155560"/>
              <a:gd name="connsiteY31" fmla="*/ 954594 h 1788607"/>
              <a:gd name="connsiteX32" fmla="*/ 50242 w 1155560"/>
              <a:gd name="connsiteY32" fmla="*/ 934497 h 1788607"/>
              <a:gd name="connsiteX33" fmla="*/ 20097 w 1155560"/>
              <a:gd name="connsiteY33" fmla="*/ 899328 h 1788607"/>
              <a:gd name="connsiteX34" fmla="*/ 45218 w 1155560"/>
              <a:gd name="connsiteY34" fmla="*/ 869183 h 1788607"/>
              <a:gd name="connsiteX35" fmla="*/ 50242 w 1155560"/>
              <a:gd name="connsiteY35" fmla="*/ 813917 h 1788607"/>
              <a:gd name="connsiteX36" fmla="*/ 65314 w 1155560"/>
              <a:gd name="connsiteY36" fmla="*/ 793820 h 1788607"/>
              <a:gd name="connsiteX37" fmla="*/ 60290 w 1155560"/>
              <a:gd name="connsiteY37" fmla="*/ 763675 h 1788607"/>
              <a:gd name="connsiteX38" fmla="*/ 100484 w 1155560"/>
              <a:gd name="connsiteY38" fmla="*/ 748602 h 1788607"/>
              <a:gd name="connsiteX39" fmla="*/ 75363 w 1155560"/>
              <a:gd name="connsiteY39" fmla="*/ 612950 h 1788607"/>
              <a:gd name="connsiteX40" fmla="*/ 80387 w 1155560"/>
              <a:gd name="connsiteY40" fmla="*/ 557684 h 1788607"/>
              <a:gd name="connsiteX41" fmla="*/ 30145 w 1155560"/>
              <a:gd name="connsiteY41" fmla="*/ 507442 h 1788607"/>
              <a:gd name="connsiteX42" fmla="*/ 0 w 1155560"/>
              <a:gd name="connsiteY42" fmla="*/ 497394 h 1788607"/>
              <a:gd name="connsiteX43" fmla="*/ 30145 w 1155560"/>
              <a:gd name="connsiteY43" fmla="*/ 467249 h 1788607"/>
              <a:gd name="connsiteX44" fmla="*/ 5024 w 1155560"/>
              <a:gd name="connsiteY44" fmla="*/ 437103 h 1788607"/>
              <a:gd name="connsiteX45" fmla="*/ 40193 w 1155560"/>
              <a:gd name="connsiteY45" fmla="*/ 371789 h 1788607"/>
              <a:gd name="connsiteX46" fmla="*/ 130629 w 1155560"/>
              <a:gd name="connsiteY46" fmla="*/ 366765 h 1788607"/>
              <a:gd name="connsiteX47" fmla="*/ 155749 w 1155560"/>
              <a:gd name="connsiteY47" fmla="*/ 351692 h 1788607"/>
              <a:gd name="connsiteX48" fmla="*/ 120580 w 1155560"/>
              <a:gd name="connsiteY48" fmla="*/ 321547 h 1788607"/>
              <a:gd name="connsiteX49" fmla="*/ 160774 w 1155560"/>
              <a:gd name="connsiteY49" fmla="*/ 281354 h 1788607"/>
              <a:gd name="connsiteX50" fmla="*/ 211015 w 1155560"/>
              <a:gd name="connsiteY50" fmla="*/ 231112 h 1788607"/>
              <a:gd name="connsiteX51" fmla="*/ 281354 w 1155560"/>
              <a:gd name="connsiteY51" fmla="*/ 231112 h 1788607"/>
              <a:gd name="connsiteX52" fmla="*/ 351692 w 1155560"/>
              <a:gd name="connsiteY52" fmla="*/ 200967 h 1788607"/>
              <a:gd name="connsiteX53" fmla="*/ 336620 w 1155560"/>
              <a:gd name="connsiteY53" fmla="*/ 140677 h 1788607"/>
              <a:gd name="connsiteX54" fmla="*/ 291402 w 1155560"/>
              <a:gd name="connsiteY54" fmla="*/ 135653 h 1788607"/>
              <a:gd name="connsiteX55" fmla="*/ 261257 w 1155560"/>
              <a:gd name="connsiteY55" fmla="*/ 85411 h 1788607"/>
              <a:gd name="connsiteX56" fmla="*/ 221064 w 1155560"/>
              <a:gd name="connsiteY56" fmla="*/ 35169 h 1788607"/>
              <a:gd name="connsiteX57" fmla="*/ 221064 w 1155560"/>
              <a:gd name="connsiteY57" fmla="*/ 0 h 1788607"/>
              <a:gd name="connsiteX0" fmla="*/ 1155560 w 1155560"/>
              <a:gd name="connsiteY0" fmla="*/ 1612761 h 1788607"/>
              <a:gd name="connsiteX1" fmla="*/ 1115367 w 1155560"/>
              <a:gd name="connsiteY1" fmla="*/ 1647930 h 1788607"/>
              <a:gd name="connsiteX2" fmla="*/ 1050053 w 1155560"/>
              <a:gd name="connsiteY2" fmla="*/ 1652954 h 1788607"/>
              <a:gd name="connsiteX3" fmla="*/ 1004835 w 1155560"/>
              <a:gd name="connsiteY3" fmla="*/ 1698172 h 1788607"/>
              <a:gd name="connsiteX4" fmla="*/ 954593 w 1155560"/>
              <a:gd name="connsiteY4" fmla="*/ 1708220 h 1788607"/>
              <a:gd name="connsiteX5" fmla="*/ 864158 w 1155560"/>
              <a:gd name="connsiteY5" fmla="*/ 1748413 h 1788607"/>
              <a:gd name="connsiteX6" fmla="*/ 823965 w 1155560"/>
              <a:gd name="connsiteY6" fmla="*/ 1788607 h 1788607"/>
              <a:gd name="connsiteX7" fmla="*/ 708409 w 1155560"/>
              <a:gd name="connsiteY7" fmla="*/ 1763486 h 1788607"/>
              <a:gd name="connsiteX8" fmla="*/ 653143 w 1155560"/>
              <a:gd name="connsiteY8" fmla="*/ 1773534 h 1788607"/>
              <a:gd name="connsiteX9" fmla="*/ 628022 w 1155560"/>
              <a:gd name="connsiteY9" fmla="*/ 1723292 h 1788607"/>
              <a:gd name="connsiteX10" fmla="*/ 567732 w 1155560"/>
              <a:gd name="connsiteY10" fmla="*/ 1743389 h 1788607"/>
              <a:gd name="connsiteX11" fmla="*/ 517490 w 1155560"/>
              <a:gd name="connsiteY11" fmla="*/ 1758462 h 1788607"/>
              <a:gd name="connsiteX12" fmla="*/ 512466 w 1155560"/>
              <a:gd name="connsiteY12" fmla="*/ 1703196 h 1788607"/>
              <a:gd name="connsiteX13" fmla="*/ 457200 w 1155560"/>
              <a:gd name="connsiteY13" fmla="*/ 1708220 h 1788607"/>
              <a:gd name="connsiteX14" fmla="*/ 406958 w 1155560"/>
              <a:gd name="connsiteY14" fmla="*/ 1713244 h 1788607"/>
              <a:gd name="connsiteX15" fmla="*/ 406958 w 1155560"/>
              <a:gd name="connsiteY15" fmla="*/ 1668027 h 1788607"/>
              <a:gd name="connsiteX16" fmla="*/ 376813 w 1155560"/>
              <a:gd name="connsiteY16" fmla="*/ 1627833 h 1788607"/>
              <a:gd name="connsiteX17" fmla="*/ 276330 w 1155560"/>
              <a:gd name="connsiteY17" fmla="*/ 1597688 h 1788607"/>
              <a:gd name="connsiteX18" fmla="*/ 221064 w 1155560"/>
              <a:gd name="connsiteY18" fmla="*/ 1527350 h 1788607"/>
              <a:gd name="connsiteX19" fmla="*/ 205991 w 1155560"/>
              <a:gd name="connsiteY19" fmla="*/ 1467060 h 1788607"/>
              <a:gd name="connsiteX20" fmla="*/ 200967 w 1155560"/>
              <a:gd name="connsiteY20" fmla="*/ 1426866 h 1788607"/>
              <a:gd name="connsiteX21" fmla="*/ 175846 w 1155560"/>
              <a:gd name="connsiteY21" fmla="*/ 1391697 h 1788607"/>
              <a:gd name="connsiteX22" fmla="*/ 145701 w 1155560"/>
              <a:gd name="connsiteY22" fmla="*/ 1381649 h 1788607"/>
              <a:gd name="connsiteX23" fmla="*/ 195943 w 1155560"/>
              <a:gd name="connsiteY23" fmla="*/ 1301262 h 1788607"/>
              <a:gd name="connsiteX24" fmla="*/ 135653 w 1155560"/>
              <a:gd name="connsiteY24" fmla="*/ 1276141 h 1788607"/>
              <a:gd name="connsiteX25" fmla="*/ 125604 w 1155560"/>
              <a:gd name="connsiteY25" fmla="*/ 1185706 h 1788607"/>
              <a:gd name="connsiteX26" fmla="*/ 125604 w 1155560"/>
              <a:gd name="connsiteY26" fmla="*/ 1135464 h 1788607"/>
              <a:gd name="connsiteX27" fmla="*/ 85411 w 1155560"/>
              <a:gd name="connsiteY27" fmla="*/ 1085222 h 1788607"/>
              <a:gd name="connsiteX28" fmla="*/ 50242 w 1155560"/>
              <a:gd name="connsiteY28" fmla="*/ 1040005 h 1788607"/>
              <a:gd name="connsiteX29" fmla="*/ 15073 w 1155560"/>
              <a:gd name="connsiteY29" fmla="*/ 1034980 h 1788607"/>
              <a:gd name="connsiteX30" fmla="*/ 40193 w 1155560"/>
              <a:gd name="connsiteY30" fmla="*/ 994787 h 1788607"/>
              <a:gd name="connsiteX31" fmla="*/ 25121 w 1155560"/>
              <a:gd name="connsiteY31" fmla="*/ 954594 h 1788607"/>
              <a:gd name="connsiteX32" fmla="*/ 50242 w 1155560"/>
              <a:gd name="connsiteY32" fmla="*/ 934497 h 1788607"/>
              <a:gd name="connsiteX33" fmla="*/ 20097 w 1155560"/>
              <a:gd name="connsiteY33" fmla="*/ 899328 h 1788607"/>
              <a:gd name="connsiteX34" fmla="*/ 45218 w 1155560"/>
              <a:gd name="connsiteY34" fmla="*/ 869183 h 1788607"/>
              <a:gd name="connsiteX35" fmla="*/ 50242 w 1155560"/>
              <a:gd name="connsiteY35" fmla="*/ 813917 h 1788607"/>
              <a:gd name="connsiteX36" fmla="*/ 65314 w 1155560"/>
              <a:gd name="connsiteY36" fmla="*/ 793820 h 1788607"/>
              <a:gd name="connsiteX37" fmla="*/ 60290 w 1155560"/>
              <a:gd name="connsiteY37" fmla="*/ 763675 h 1788607"/>
              <a:gd name="connsiteX38" fmla="*/ 100484 w 1155560"/>
              <a:gd name="connsiteY38" fmla="*/ 748602 h 1788607"/>
              <a:gd name="connsiteX39" fmla="*/ 75363 w 1155560"/>
              <a:gd name="connsiteY39" fmla="*/ 612950 h 1788607"/>
              <a:gd name="connsiteX40" fmla="*/ 80387 w 1155560"/>
              <a:gd name="connsiteY40" fmla="*/ 557684 h 1788607"/>
              <a:gd name="connsiteX41" fmla="*/ 30145 w 1155560"/>
              <a:gd name="connsiteY41" fmla="*/ 507442 h 1788607"/>
              <a:gd name="connsiteX42" fmla="*/ 0 w 1155560"/>
              <a:gd name="connsiteY42" fmla="*/ 497394 h 1788607"/>
              <a:gd name="connsiteX43" fmla="*/ 30145 w 1155560"/>
              <a:gd name="connsiteY43" fmla="*/ 467249 h 1788607"/>
              <a:gd name="connsiteX44" fmla="*/ 5024 w 1155560"/>
              <a:gd name="connsiteY44" fmla="*/ 437103 h 1788607"/>
              <a:gd name="connsiteX45" fmla="*/ 40193 w 1155560"/>
              <a:gd name="connsiteY45" fmla="*/ 371789 h 1788607"/>
              <a:gd name="connsiteX46" fmla="*/ 130629 w 1155560"/>
              <a:gd name="connsiteY46" fmla="*/ 366765 h 1788607"/>
              <a:gd name="connsiteX47" fmla="*/ 155749 w 1155560"/>
              <a:gd name="connsiteY47" fmla="*/ 351692 h 1788607"/>
              <a:gd name="connsiteX48" fmla="*/ 120580 w 1155560"/>
              <a:gd name="connsiteY48" fmla="*/ 321547 h 1788607"/>
              <a:gd name="connsiteX49" fmla="*/ 160774 w 1155560"/>
              <a:gd name="connsiteY49" fmla="*/ 281354 h 1788607"/>
              <a:gd name="connsiteX50" fmla="*/ 211015 w 1155560"/>
              <a:gd name="connsiteY50" fmla="*/ 231112 h 1788607"/>
              <a:gd name="connsiteX51" fmla="*/ 281354 w 1155560"/>
              <a:gd name="connsiteY51" fmla="*/ 231112 h 1788607"/>
              <a:gd name="connsiteX52" fmla="*/ 351692 w 1155560"/>
              <a:gd name="connsiteY52" fmla="*/ 200967 h 1788607"/>
              <a:gd name="connsiteX53" fmla="*/ 336620 w 1155560"/>
              <a:gd name="connsiteY53" fmla="*/ 140677 h 1788607"/>
              <a:gd name="connsiteX54" fmla="*/ 291402 w 1155560"/>
              <a:gd name="connsiteY54" fmla="*/ 135653 h 1788607"/>
              <a:gd name="connsiteX55" fmla="*/ 261257 w 1155560"/>
              <a:gd name="connsiteY55" fmla="*/ 85411 h 1788607"/>
              <a:gd name="connsiteX56" fmla="*/ 221064 w 1155560"/>
              <a:gd name="connsiteY56" fmla="*/ 35169 h 1788607"/>
              <a:gd name="connsiteX57" fmla="*/ 221064 w 1155560"/>
              <a:gd name="connsiteY57" fmla="*/ 0 h 1788607"/>
              <a:gd name="connsiteX0" fmla="*/ 1155560 w 1155560"/>
              <a:gd name="connsiteY0" fmla="*/ 1612761 h 1788607"/>
              <a:gd name="connsiteX1" fmla="*/ 1115367 w 1155560"/>
              <a:gd name="connsiteY1" fmla="*/ 1647930 h 1788607"/>
              <a:gd name="connsiteX2" fmla="*/ 1050053 w 1155560"/>
              <a:gd name="connsiteY2" fmla="*/ 1652954 h 1788607"/>
              <a:gd name="connsiteX3" fmla="*/ 1004835 w 1155560"/>
              <a:gd name="connsiteY3" fmla="*/ 1698172 h 1788607"/>
              <a:gd name="connsiteX4" fmla="*/ 954593 w 1155560"/>
              <a:gd name="connsiteY4" fmla="*/ 1708220 h 1788607"/>
              <a:gd name="connsiteX5" fmla="*/ 864158 w 1155560"/>
              <a:gd name="connsiteY5" fmla="*/ 1748413 h 1788607"/>
              <a:gd name="connsiteX6" fmla="*/ 823965 w 1155560"/>
              <a:gd name="connsiteY6" fmla="*/ 1788607 h 1788607"/>
              <a:gd name="connsiteX7" fmla="*/ 708409 w 1155560"/>
              <a:gd name="connsiteY7" fmla="*/ 1763486 h 1788607"/>
              <a:gd name="connsiteX8" fmla="*/ 653143 w 1155560"/>
              <a:gd name="connsiteY8" fmla="*/ 1773534 h 1788607"/>
              <a:gd name="connsiteX9" fmla="*/ 628022 w 1155560"/>
              <a:gd name="connsiteY9" fmla="*/ 1723292 h 1788607"/>
              <a:gd name="connsiteX10" fmla="*/ 567732 w 1155560"/>
              <a:gd name="connsiteY10" fmla="*/ 1743389 h 1788607"/>
              <a:gd name="connsiteX11" fmla="*/ 517490 w 1155560"/>
              <a:gd name="connsiteY11" fmla="*/ 1758462 h 1788607"/>
              <a:gd name="connsiteX12" fmla="*/ 512466 w 1155560"/>
              <a:gd name="connsiteY12" fmla="*/ 1703196 h 1788607"/>
              <a:gd name="connsiteX13" fmla="*/ 457200 w 1155560"/>
              <a:gd name="connsiteY13" fmla="*/ 1708220 h 1788607"/>
              <a:gd name="connsiteX14" fmla="*/ 406958 w 1155560"/>
              <a:gd name="connsiteY14" fmla="*/ 1713244 h 1788607"/>
              <a:gd name="connsiteX15" fmla="*/ 406958 w 1155560"/>
              <a:gd name="connsiteY15" fmla="*/ 1668027 h 1788607"/>
              <a:gd name="connsiteX16" fmla="*/ 376813 w 1155560"/>
              <a:gd name="connsiteY16" fmla="*/ 1627833 h 1788607"/>
              <a:gd name="connsiteX17" fmla="*/ 276330 w 1155560"/>
              <a:gd name="connsiteY17" fmla="*/ 1597688 h 1788607"/>
              <a:gd name="connsiteX18" fmla="*/ 221064 w 1155560"/>
              <a:gd name="connsiteY18" fmla="*/ 1527350 h 1788607"/>
              <a:gd name="connsiteX19" fmla="*/ 205991 w 1155560"/>
              <a:gd name="connsiteY19" fmla="*/ 1467060 h 1788607"/>
              <a:gd name="connsiteX20" fmla="*/ 200967 w 1155560"/>
              <a:gd name="connsiteY20" fmla="*/ 1426866 h 1788607"/>
              <a:gd name="connsiteX21" fmla="*/ 175846 w 1155560"/>
              <a:gd name="connsiteY21" fmla="*/ 1391697 h 1788607"/>
              <a:gd name="connsiteX22" fmla="*/ 145701 w 1155560"/>
              <a:gd name="connsiteY22" fmla="*/ 1381649 h 1788607"/>
              <a:gd name="connsiteX23" fmla="*/ 195943 w 1155560"/>
              <a:gd name="connsiteY23" fmla="*/ 1301262 h 1788607"/>
              <a:gd name="connsiteX24" fmla="*/ 135653 w 1155560"/>
              <a:gd name="connsiteY24" fmla="*/ 1276141 h 1788607"/>
              <a:gd name="connsiteX25" fmla="*/ 125604 w 1155560"/>
              <a:gd name="connsiteY25" fmla="*/ 1185706 h 1788607"/>
              <a:gd name="connsiteX26" fmla="*/ 125604 w 1155560"/>
              <a:gd name="connsiteY26" fmla="*/ 1135464 h 1788607"/>
              <a:gd name="connsiteX27" fmla="*/ 85411 w 1155560"/>
              <a:gd name="connsiteY27" fmla="*/ 1085222 h 1788607"/>
              <a:gd name="connsiteX28" fmla="*/ 50242 w 1155560"/>
              <a:gd name="connsiteY28" fmla="*/ 1040005 h 1788607"/>
              <a:gd name="connsiteX29" fmla="*/ 15073 w 1155560"/>
              <a:gd name="connsiteY29" fmla="*/ 1034980 h 1788607"/>
              <a:gd name="connsiteX30" fmla="*/ 40193 w 1155560"/>
              <a:gd name="connsiteY30" fmla="*/ 994787 h 1788607"/>
              <a:gd name="connsiteX31" fmla="*/ 55266 w 1155560"/>
              <a:gd name="connsiteY31" fmla="*/ 959618 h 1788607"/>
              <a:gd name="connsiteX32" fmla="*/ 50242 w 1155560"/>
              <a:gd name="connsiteY32" fmla="*/ 934497 h 1788607"/>
              <a:gd name="connsiteX33" fmla="*/ 20097 w 1155560"/>
              <a:gd name="connsiteY33" fmla="*/ 899328 h 1788607"/>
              <a:gd name="connsiteX34" fmla="*/ 45218 w 1155560"/>
              <a:gd name="connsiteY34" fmla="*/ 869183 h 1788607"/>
              <a:gd name="connsiteX35" fmla="*/ 50242 w 1155560"/>
              <a:gd name="connsiteY35" fmla="*/ 813917 h 1788607"/>
              <a:gd name="connsiteX36" fmla="*/ 65314 w 1155560"/>
              <a:gd name="connsiteY36" fmla="*/ 793820 h 1788607"/>
              <a:gd name="connsiteX37" fmla="*/ 60290 w 1155560"/>
              <a:gd name="connsiteY37" fmla="*/ 763675 h 1788607"/>
              <a:gd name="connsiteX38" fmla="*/ 100484 w 1155560"/>
              <a:gd name="connsiteY38" fmla="*/ 748602 h 1788607"/>
              <a:gd name="connsiteX39" fmla="*/ 75363 w 1155560"/>
              <a:gd name="connsiteY39" fmla="*/ 612950 h 1788607"/>
              <a:gd name="connsiteX40" fmla="*/ 80387 w 1155560"/>
              <a:gd name="connsiteY40" fmla="*/ 557684 h 1788607"/>
              <a:gd name="connsiteX41" fmla="*/ 30145 w 1155560"/>
              <a:gd name="connsiteY41" fmla="*/ 507442 h 1788607"/>
              <a:gd name="connsiteX42" fmla="*/ 0 w 1155560"/>
              <a:gd name="connsiteY42" fmla="*/ 497394 h 1788607"/>
              <a:gd name="connsiteX43" fmla="*/ 30145 w 1155560"/>
              <a:gd name="connsiteY43" fmla="*/ 467249 h 1788607"/>
              <a:gd name="connsiteX44" fmla="*/ 5024 w 1155560"/>
              <a:gd name="connsiteY44" fmla="*/ 437103 h 1788607"/>
              <a:gd name="connsiteX45" fmla="*/ 40193 w 1155560"/>
              <a:gd name="connsiteY45" fmla="*/ 371789 h 1788607"/>
              <a:gd name="connsiteX46" fmla="*/ 130629 w 1155560"/>
              <a:gd name="connsiteY46" fmla="*/ 366765 h 1788607"/>
              <a:gd name="connsiteX47" fmla="*/ 155749 w 1155560"/>
              <a:gd name="connsiteY47" fmla="*/ 351692 h 1788607"/>
              <a:gd name="connsiteX48" fmla="*/ 120580 w 1155560"/>
              <a:gd name="connsiteY48" fmla="*/ 321547 h 1788607"/>
              <a:gd name="connsiteX49" fmla="*/ 160774 w 1155560"/>
              <a:gd name="connsiteY49" fmla="*/ 281354 h 1788607"/>
              <a:gd name="connsiteX50" fmla="*/ 211015 w 1155560"/>
              <a:gd name="connsiteY50" fmla="*/ 231112 h 1788607"/>
              <a:gd name="connsiteX51" fmla="*/ 281354 w 1155560"/>
              <a:gd name="connsiteY51" fmla="*/ 231112 h 1788607"/>
              <a:gd name="connsiteX52" fmla="*/ 351692 w 1155560"/>
              <a:gd name="connsiteY52" fmla="*/ 200967 h 1788607"/>
              <a:gd name="connsiteX53" fmla="*/ 336620 w 1155560"/>
              <a:gd name="connsiteY53" fmla="*/ 140677 h 1788607"/>
              <a:gd name="connsiteX54" fmla="*/ 291402 w 1155560"/>
              <a:gd name="connsiteY54" fmla="*/ 135653 h 1788607"/>
              <a:gd name="connsiteX55" fmla="*/ 261257 w 1155560"/>
              <a:gd name="connsiteY55" fmla="*/ 85411 h 1788607"/>
              <a:gd name="connsiteX56" fmla="*/ 221064 w 1155560"/>
              <a:gd name="connsiteY56" fmla="*/ 35169 h 1788607"/>
              <a:gd name="connsiteX57" fmla="*/ 221064 w 1155560"/>
              <a:gd name="connsiteY57" fmla="*/ 0 h 1788607"/>
              <a:gd name="connsiteX0" fmla="*/ 1155560 w 1155560"/>
              <a:gd name="connsiteY0" fmla="*/ 1612761 h 1788607"/>
              <a:gd name="connsiteX1" fmla="*/ 1115367 w 1155560"/>
              <a:gd name="connsiteY1" fmla="*/ 1647930 h 1788607"/>
              <a:gd name="connsiteX2" fmla="*/ 1050053 w 1155560"/>
              <a:gd name="connsiteY2" fmla="*/ 1652954 h 1788607"/>
              <a:gd name="connsiteX3" fmla="*/ 1004835 w 1155560"/>
              <a:gd name="connsiteY3" fmla="*/ 1698172 h 1788607"/>
              <a:gd name="connsiteX4" fmla="*/ 954593 w 1155560"/>
              <a:gd name="connsiteY4" fmla="*/ 1708220 h 1788607"/>
              <a:gd name="connsiteX5" fmla="*/ 864158 w 1155560"/>
              <a:gd name="connsiteY5" fmla="*/ 1748413 h 1788607"/>
              <a:gd name="connsiteX6" fmla="*/ 823965 w 1155560"/>
              <a:gd name="connsiteY6" fmla="*/ 1788607 h 1788607"/>
              <a:gd name="connsiteX7" fmla="*/ 708409 w 1155560"/>
              <a:gd name="connsiteY7" fmla="*/ 1763486 h 1788607"/>
              <a:gd name="connsiteX8" fmla="*/ 653143 w 1155560"/>
              <a:gd name="connsiteY8" fmla="*/ 1773534 h 1788607"/>
              <a:gd name="connsiteX9" fmla="*/ 628022 w 1155560"/>
              <a:gd name="connsiteY9" fmla="*/ 1723292 h 1788607"/>
              <a:gd name="connsiteX10" fmla="*/ 567732 w 1155560"/>
              <a:gd name="connsiteY10" fmla="*/ 1743389 h 1788607"/>
              <a:gd name="connsiteX11" fmla="*/ 517490 w 1155560"/>
              <a:gd name="connsiteY11" fmla="*/ 1758462 h 1788607"/>
              <a:gd name="connsiteX12" fmla="*/ 512466 w 1155560"/>
              <a:gd name="connsiteY12" fmla="*/ 1703196 h 1788607"/>
              <a:gd name="connsiteX13" fmla="*/ 457200 w 1155560"/>
              <a:gd name="connsiteY13" fmla="*/ 1708220 h 1788607"/>
              <a:gd name="connsiteX14" fmla="*/ 406958 w 1155560"/>
              <a:gd name="connsiteY14" fmla="*/ 1713244 h 1788607"/>
              <a:gd name="connsiteX15" fmla="*/ 406958 w 1155560"/>
              <a:gd name="connsiteY15" fmla="*/ 1668027 h 1788607"/>
              <a:gd name="connsiteX16" fmla="*/ 376813 w 1155560"/>
              <a:gd name="connsiteY16" fmla="*/ 1627833 h 1788607"/>
              <a:gd name="connsiteX17" fmla="*/ 276330 w 1155560"/>
              <a:gd name="connsiteY17" fmla="*/ 1597688 h 1788607"/>
              <a:gd name="connsiteX18" fmla="*/ 221064 w 1155560"/>
              <a:gd name="connsiteY18" fmla="*/ 1527350 h 1788607"/>
              <a:gd name="connsiteX19" fmla="*/ 205991 w 1155560"/>
              <a:gd name="connsiteY19" fmla="*/ 1467060 h 1788607"/>
              <a:gd name="connsiteX20" fmla="*/ 200967 w 1155560"/>
              <a:gd name="connsiteY20" fmla="*/ 1426866 h 1788607"/>
              <a:gd name="connsiteX21" fmla="*/ 175846 w 1155560"/>
              <a:gd name="connsiteY21" fmla="*/ 1391697 h 1788607"/>
              <a:gd name="connsiteX22" fmla="*/ 145701 w 1155560"/>
              <a:gd name="connsiteY22" fmla="*/ 1381649 h 1788607"/>
              <a:gd name="connsiteX23" fmla="*/ 195943 w 1155560"/>
              <a:gd name="connsiteY23" fmla="*/ 1301262 h 1788607"/>
              <a:gd name="connsiteX24" fmla="*/ 135653 w 1155560"/>
              <a:gd name="connsiteY24" fmla="*/ 1276141 h 1788607"/>
              <a:gd name="connsiteX25" fmla="*/ 125604 w 1155560"/>
              <a:gd name="connsiteY25" fmla="*/ 1185706 h 1788607"/>
              <a:gd name="connsiteX26" fmla="*/ 125604 w 1155560"/>
              <a:gd name="connsiteY26" fmla="*/ 1135464 h 1788607"/>
              <a:gd name="connsiteX27" fmla="*/ 85411 w 1155560"/>
              <a:gd name="connsiteY27" fmla="*/ 1085222 h 1788607"/>
              <a:gd name="connsiteX28" fmla="*/ 50242 w 1155560"/>
              <a:gd name="connsiteY28" fmla="*/ 1040005 h 1788607"/>
              <a:gd name="connsiteX29" fmla="*/ 15073 w 1155560"/>
              <a:gd name="connsiteY29" fmla="*/ 1034980 h 1788607"/>
              <a:gd name="connsiteX30" fmla="*/ 40193 w 1155560"/>
              <a:gd name="connsiteY30" fmla="*/ 994787 h 1788607"/>
              <a:gd name="connsiteX31" fmla="*/ 55266 w 1155560"/>
              <a:gd name="connsiteY31" fmla="*/ 959618 h 1788607"/>
              <a:gd name="connsiteX32" fmla="*/ 50242 w 1155560"/>
              <a:gd name="connsiteY32" fmla="*/ 934497 h 1788607"/>
              <a:gd name="connsiteX33" fmla="*/ 20097 w 1155560"/>
              <a:gd name="connsiteY33" fmla="*/ 899328 h 1788607"/>
              <a:gd name="connsiteX34" fmla="*/ 45218 w 1155560"/>
              <a:gd name="connsiteY34" fmla="*/ 869183 h 1788607"/>
              <a:gd name="connsiteX35" fmla="*/ 50242 w 1155560"/>
              <a:gd name="connsiteY35" fmla="*/ 813917 h 1788607"/>
              <a:gd name="connsiteX36" fmla="*/ 65314 w 1155560"/>
              <a:gd name="connsiteY36" fmla="*/ 793820 h 1788607"/>
              <a:gd name="connsiteX37" fmla="*/ 60290 w 1155560"/>
              <a:gd name="connsiteY37" fmla="*/ 763675 h 1788607"/>
              <a:gd name="connsiteX38" fmla="*/ 100484 w 1155560"/>
              <a:gd name="connsiteY38" fmla="*/ 748602 h 1788607"/>
              <a:gd name="connsiteX39" fmla="*/ 75363 w 1155560"/>
              <a:gd name="connsiteY39" fmla="*/ 612950 h 1788607"/>
              <a:gd name="connsiteX40" fmla="*/ 80387 w 1155560"/>
              <a:gd name="connsiteY40" fmla="*/ 557684 h 1788607"/>
              <a:gd name="connsiteX41" fmla="*/ 30145 w 1155560"/>
              <a:gd name="connsiteY41" fmla="*/ 507442 h 1788607"/>
              <a:gd name="connsiteX42" fmla="*/ 0 w 1155560"/>
              <a:gd name="connsiteY42" fmla="*/ 497394 h 1788607"/>
              <a:gd name="connsiteX43" fmla="*/ 30145 w 1155560"/>
              <a:gd name="connsiteY43" fmla="*/ 467249 h 1788607"/>
              <a:gd name="connsiteX44" fmla="*/ 5024 w 1155560"/>
              <a:gd name="connsiteY44" fmla="*/ 437103 h 1788607"/>
              <a:gd name="connsiteX45" fmla="*/ 40193 w 1155560"/>
              <a:gd name="connsiteY45" fmla="*/ 371789 h 1788607"/>
              <a:gd name="connsiteX46" fmla="*/ 130629 w 1155560"/>
              <a:gd name="connsiteY46" fmla="*/ 366765 h 1788607"/>
              <a:gd name="connsiteX47" fmla="*/ 155749 w 1155560"/>
              <a:gd name="connsiteY47" fmla="*/ 351692 h 1788607"/>
              <a:gd name="connsiteX48" fmla="*/ 120580 w 1155560"/>
              <a:gd name="connsiteY48" fmla="*/ 321547 h 1788607"/>
              <a:gd name="connsiteX49" fmla="*/ 160774 w 1155560"/>
              <a:gd name="connsiteY49" fmla="*/ 281354 h 1788607"/>
              <a:gd name="connsiteX50" fmla="*/ 211015 w 1155560"/>
              <a:gd name="connsiteY50" fmla="*/ 231112 h 1788607"/>
              <a:gd name="connsiteX51" fmla="*/ 281354 w 1155560"/>
              <a:gd name="connsiteY51" fmla="*/ 231112 h 1788607"/>
              <a:gd name="connsiteX52" fmla="*/ 371789 w 1155560"/>
              <a:gd name="connsiteY52" fmla="*/ 211015 h 1788607"/>
              <a:gd name="connsiteX53" fmla="*/ 336620 w 1155560"/>
              <a:gd name="connsiteY53" fmla="*/ 140677 h 1788607"/>
              <a:gd name="connsiteX54" fmla="*/ 291402 w 1155560"/>
              <a:gd name="connsiteY54" fmla="*/ 135653 h 1788607"/>
              <a:gd name="connsiteX55" fmla="*/ 261257 w 1155560"/>
              <a:gd name="connsiteY55" fmla="*/ 85411 h 1788607"/>
              <a:gd name="connsiteX56" fmla="*/ 221064 w 1155560"/>
              <a:gd name="connsiteY56" fmla="*/ 35169 h 1788607"/>
              <a:gd name="connsiteX57" fmla="*/ 221064 w 1155560"/>
              <a:gd name="connsiteY57" fmla="*/ 0 h 1788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55560" h="1788607">
                <a:moveTo>
                  <a:pt x="1155560" y="1612761"/>
                </a:moveTo>
                <a:lnTo>
                  <a:pt x="1115367" y="1647930"/>
                </a:lnTo>
                <a:lnTo>
                  <a:pt x="1050053" y="1652954"/>
                </a:lnTo>
                <a:lnTo>
                  <a:pt x="1004835" y="1698172"/>
                </a:lnTo>
                <a:lnTo>
                  <a:pt x="954593" y="1708220"/>
                </a:lnTo>
                <a:lnTo>
                  <a:pt x="864158" y="1748413"/>
                </a:lnTo>
                <a:lnTo>
                  <a:pt x="823965" y="1788607"/>
                </a:lnTo>
                <a:lnTo>
                  <a:pt x="708409" y="1763486"/>
                </a:lnTo>
                <a:lnTo>
                  <a:pt x="653143" y="1773534"/>
                </a:lnTo>
                <a:lnTo>
                  <a:pt x="628022" y="1723292"/>
                </a:lnTo>
                <a:lnTo>
                  <a:pt x="567732" y="1743389"/>
                </a:lnTo>
                <a:lnTo>
                  <a:pt x="517490" y="1758462"/>
                </a:lnTo>
                <a:lnTo>
                  <a:pt x="512466" y="1703196"/>
                </a:lnTo>
                <a:lnTo>
                  <a:pt x="457200" y="1708220"/>
                </a:lnTo>
                <a:lnTo>
                  <a:pt x="406958" y="1713244"/>
                </a:lnTo>
                <a:lnTo>
                  <a:pt x="406958" y="1668027"/>
                </a:lnTo>
                <a:lnTo>
                  <a:pt x="376813" y="1627833"/>
                </a:lnTo>
                <a:lnTo>
                  <a:pt x="276330" y="1597688"/>
                </a:lnTo>
                <a:lnTo>
                  <a:pt x="221064" y="1527350"/>
                </a:lnTo>
                <a:lnTo>
                  <a:pt x="205991" y="1467060"/>
                </a:lnTo>
                <a:lnTo>
                  <a:pt x="200967" y="1426866"/>
                </a:lnTo>
                <a:lnTo>
                  <a:pt x="175846" y="1391697"/>
                </a:lnTo>
                <a:lnTo>
                  <a:pt x="145701" y="1381649"/>
                </a:lnTo>
                <a:lnTo>
                  <a:pt x="195943" y="1301262"/>
                </a:lnTo>
                <a:lnTo>
                  <a:pt x="135653" y="1276141"/>
                </a:lnTo>
                <a:lnTo>
                  <a:pt x="125604" y="1185706"/>
                </a:lnTo>
                <a:lnTo>
                  <a:pt x="125604" y="1135464"/>
                </a:lnTo>
                <a:lnTo>
                  <a:pt x="85411" y="1085222"/>
                </a:lnTo>
                <a:lnTo>
                  <a:pt x="50242" y="1040005"/>
                </a:lnTo>
                <a:lnTo>
                  <a:pt x="15073" y="1034980"/>
                </a:lnTo>
                <a:cubicBezTo>
                  <a:pt x="23446" y="1021582"/>
                  <a:pt x="33494" y="1007347"/>
                  <a:pt x="40193" y="994787"/>
                </a:cubicBezTo>
                <a:cubicBezTo>
                  <a:pt x="46892" y="982227"/>
                  <a:pt x="50242" y="971341"/>
                  <a:pt x="55266" y="959618"/>
                </a:cubicBezTo>
                <a:lnTo>
                  <a:pt x="50242" y="934497"/>
                </a:lnTo>
                <a:lnTo>
                  <a:pt x="20097" y="899328"/>
                </a:lnTo>
                <a:lnTo>
                  <a:pt x="45218" y="869183"/>
                </a:lnTo>
                <a:lnTo>
                  <a:pt x="50242" y="813917"/>
                </a:lnTo>
                <a:lnTo>
                  <a:pt x="65314" y="793820"/>
                </a:lnTo>
                <a:lnTo>
                  <a:pt x="60290" y="763675"/>
                </a:lnTo>
                <a:lnTo>
                  <a:pt x="100484" y="748602"/>
                </a:lnTo>
                <a:lnTo>
                  <a:pt x="75363" y="612950"/>
                </a:lnTo>
                <a:lnTo>
                  <a:pt x="80387" y="557684"/>
                </a:lnTo>
                <a:lnTo>
                  <a:pt x="30145" y="507442"/>
                </a:lnTo>
                <a:lnTo>
                  <a:pt x="0" y="497394"/>
                </a:lnTo>
                <a:lnTo>
                  <a:pt x="30145" y="467249"/>
                </a:lnTo>
                <a:lnTo>
                  <a:pt x="5024" y="437103"/>
                </a:lnTo>
                <a:lnTo>
                  <a:pt x="40193" y="371789"/>
                </a:lnTo>
                <a:lnTo>
                  <a:pt x="130629" y="366765"/>
                </a:lnTo>
                <a:lnTo>
                  <a:pt x="155749" y="351692"/>
                </a:lnTo>
                <a:lnTo>
                  <a:pt x="120580" y="321547"/>
                </a:lnTo>
                <a:lnTo>
                  <a:pt x="160774" y="281354"/>
                </a:lnTo>
                <a:lnTo>
                  <a:pt x="211015" y="231112"/>
                </a:lnTo>
                <a:lnTo>
                  <a:pt x="281354" y="231112"/>
                </a:lnTo>
                <a:lnTo>
                  <a:pt x="371789" y="211015"/>
                </a:lnTo>
                <a:lnTo>
                  <a:pt x="336620" y="140677"/>
                </a:lnTo>
                <a:lnTo>
                  <a:pt x="291402" y="135653"/>
                </a:lnTo>
                <a:lnTo>
                  <a:pt x="261257" y="85411"/>
                </a:lnTo>
                <a:lnTo>
                  <a:pt x="221064" y="35169"/>
                </a:lnTo>
                <a:lnTo>
                  <a:pt x="221064" y="0"/>
                </a:lnTo>
              </a:path>
            </a:pathLst>
          </a:custGeom>
          <a:noFill/>
          <a:ln w="34925">
            <a:solidFill>
              <a:srgbClr val="FFFF00"/>
            </a:solidFil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Freeform 38"/>
          <p:cNvSpPr/>
          <p:nvPr/>
        </p:nvSpPr>
        <p:spPr>
          <a:xfrm>
            <a:off x="6991350" y="4683125"/>
            <a:ext cx="636587" cy="142875"/>
          </a:xfrm>
          <a:custGeom>
            <a:avLst/>
            <a:gdLst>
              <a:gd name="connsiteX0" fmla="*/ 636423 w 636423"/>
              <a:gd name="connsiteY0" fmla="*/ 117044 h 142647"/>
              <a:gd name="connsiteX1" fmla="*/ 570586 w 636423"/>
              <a:gd name="connsiteY1" fmla="*/ 0 h 142647"/>
              <a:gd name="connsiteX2" fmla="*/ 449885 w 636423"/>
              <a:gd name="connsiteY2" fmla="*/ 36576 h 142647"/>
              <a:gd name="connsiteX3" fmla="*/ 402336 w 636423"/>
              <a:gd name="connsiteY3" fmla="*/ 21946 h 142647"/>
              <a:gd name="connsiteX4" fmla="*/ 343815 w 636423"/>
              <a:gd name="connsiteY4" fmla="*/ 102413 h 142647"/>
              <a:gd name="connsiteX5" fmla="*/ 285293 w 636423"/>
              <a:gd name="connsiteY5" fmla="*/ 98756 h 142647"/>
              <a:gd name="connsiteX6" fmla="*/ 267005 w 636423"/>
              <a:gd name="connsiteY6" fmla="*/ 142647 h 142647"/>
              <a:gd name="connsiteX7" fmla="*/ 237744 w 636423"/>
              <a:gd name="connsiteY7" fmla="*/ 117044 h 142647"/>
              <a:gd name="connsiteX8" fmla="*/ 201168 w 636423"/>
              <a:gd name="connsiteY8" fmla="*/ 128016 h 142647"/>
              <a:gd name="connsiteX9" fmla="*/ 168250 w 636423"/>
              <a:gd name="connsiteY9" fmla="*/ 73152 h 142647"/>
              <a:gd name="connsiteX10" fmla="*/ 95098 w 636423"/>
              <a:gd name="connsiteY10" fmla="*/ 73152 h 142647"/>
              <a:gd name="connsiteX11" fmla="*/ 40234 w 636423"/>
              <a:gd name="connsiteY11" fmla="*/ 73152 h 142647"/>
              <a:gd name="connsiteX12" fmla="*/ 0 w 636423"/>
              <a:gd name="connsiteY12" fmla="*/ 40234 h 142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6423" h="142647">
                <a:moveTo>
                  <a:pt x="636423" y="117044"/>
                </a:moveTo>
                <a:lnTo>
                  <a:pt x="570586" y="0"/>
                </a:lnTo>
                <a:lnTo>
                  <a:pt x="449885" y="36576"/>
                </a:lnTo>
                <a:lnTo>
                  <a:pt x="402336" y="21946"/>
                </a:lnTo>
                <a:lnTo>
                  <a:pt x="343815" y="102413"/>
                </a:lnTo>
                <a:lnTo>
                  <a:pt x="285293" y="98756"/>
                </a:lnTo>
                <a:lnTo>
                  <a:pt x="267005" y="142647"/>
                </a:lnTo>
                <a:lnTo>
                  <a:pt x="237744" y="117044"/>
                </a:lnTo>
                <a:lnTo>
                  <a:pt x="201168" y="128016"/>
                </a:lnTo>
                <a:lnTo>
                  <a:pt x="168250" y="73152"/>
                </a:lnTo>
                <a:lnTo>
                  <a:pt x="95098" y="73152"/>
                </a:lnTo>
                <a:lnTo>
                  <a:pt x="40234" y="73152"/>
                </a:lnTo>
                <a:lnTo>
                  <a:pt x="0" y="40234"/>
                </a:lnTo>
              </a:path>
            </a:pathLst>
          </a:custGeom>
          <a:noFill/>
          <a:ln w="31750">
            <a:solidFill>
              <a:srgbClr val="FFFF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Freeform 44"/>
          <p:cNvSpPr/>
          <p:nvPr/>
        </p:nvSpPr>
        <p:spPr>
          <a:xfrm>
            <a:off x="5894387" y="1673225"/>
            <a:ext cx="984250" cy="1414463"/>
          </a:xfrm>
          <a:custGeom>
            <a:avLst/>
            <a:gdLst>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81354 w 984738"/>
              <a:gd name="connsiteY13" fmla="*/ 818941 h 1411794"/>
              <a:gd name="connsiteX14" fmla="*/ 251209 w 984738"/>
              <a:gd name="connsiteY14" fmla="*/ 788796 h 1411794"/>
              <a:gd name="connsiteX15" fmla="*/ 226088 w 984738"/>
              <a:gd name="connsiteY15" fmla="*/ 723482 h 1411794"/>
              <a:gd name="connsiteX16" fmla="*/ 246185 w 984738"/>
              <a:gd name="connsiteY16" fmla="*/ 577781 h 1411794"/>
              <a:gd name="connsiteX17" fmla="*/ 266281 w 984738"/>
              <a:gd name="connsiteY17" fmla="*/ 522515 h 1411794"/>
              <a:gd name="connsiteX18" fmla="*/ 301451 w 984738"/>
              <a:gd name="connsiteY18" fmla="*/ 497394 h 1411794"/>
              <a:gd name="connsiteX19" fmla="*/ 331596 w 984738"/>
              <a:gd name="connsiteY19" fmla="*/ 512466 h 1411794"/>
              <a:gd name="connsiteX20" fmla="*/ 366765 w 984738"/>
              <a:gd name="connsiteY20" fmla="*/ 462224 h 1411794"/>
              <a:gd name="connsiteX21" fmla="*/ 331596 w 984738"/>
              <a:gd name="connsiteY21" fmla="*/ 391886 h 1411794"/>
              <a:gd name="connsiteX22" fmla="*/ 301451 w 984738"/>
              <a:gd name="connsiteY22" fmla="*/ 341644 h 1411794"/>
              <a:gd name="connsiteX23" fmla="*/ 351692 w 984738"/>
              <a:gd name="connsiteY23" fmla="*/ 341644 h 1411794"/>
              <a:gd name="connsiteX24" fmla="*/ 321547 w 984738"/>
              <a:gd name="connsiteY24" fmla="*/ 241161 h 1411794"/>
              <a:gd name="connsiteX25" fmla="*/ 281354 w 984738"/>
              <a:gd name="connsiteY25" fmla="*/ 200967 h 1411794"/>
              <a:gd name="connsiteX26" fmla="*/ 341644 w 984738"/>
              <a:gd name="connsiteY26" fmla="*/ 175846 h 1411794"/>
              <a:gd name="connsiteX27" fmla="*/ 381837 w 984738"/>
              <a:gd name="connsiteY27" fmla="*/ 115556 h 1411794"/>
              <a:gd name="connsiteX28" fmla="*/ 417007 w 984738"/>
              <a:gd name="connsiteY28" fmla="*/ 35170 h 1411794"/>
              <a:gd name="connsiteX29" fmla="*/ 472273 w 984738"/>
              <a:gd name="connsiteY29" fmla="*/ 65315 h 1411794"/>
              <a:gd name="connsiteX30" fmla="*/ 547635 w 984738"/>
              <a:gd name="connsiteY30" fmla="*/ 75363 h 1411794"/>
              <a:gd name="connsiteX31" fmla="*/ 612949 w 984738"/>
              <a:gd name="connsiteY31" fmla="*/ 115556 h 1411794"/>
              <a:gd name="connsiteX32" fmla="*/ 678264 w 984738"/>
              <a:gd name="connsiteY32" fmla="*/ 70339 h 1411794"/>
              <a:gd name="connsiteX33" fmla="*/ 738554 w 984738"/>
              <a:gd name="connsiteY33" fmla="*/ 20097 h 1411794"/>
              <a:gd name="connsiteX34" fmla="*/ 849086 w 984738"/>
              <a:gd name="connsiteY34" fmla="*/ 10049 h 1411794"/>
              <a:gd name="connsiteX35" fmla="*/ 924448 w 984738"/>
              <a:gd name="connsiteY35" fmla="*/ 0 h 1411794"/>
              <a:gd name="connsiteX36" fmla="*/ 984738 w 984738"/>
              <a:gd name="connsiteY36" fmla="*/ 35170 h 1411794"/>
              <a:gd name="connsiteX37" fmla="*/ 984738 w 984738"/>
              <a:gd name="connsiteY37"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26088 w 984738"/>
              <a:gd name="connsiteY16" fmla="*/ 723482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31596 w 984738"/>
              <a:gd name="connsiteY22" fmla="*/ 391886 h 1411794"/>
              <a:gd name="connsiteX23" fmla="*/ 301451 w 984738"/>
              <a:gd name="connsiteY23" fmla="*/ 341644 h 1411794"/>
              <a:gd name="connsiteX24" fmla="*/ 351692 w 984738"/>
              <a:gd name="connsiteY24" fmla="*/ 341644 h 1411794"/>
              <a:gd name="connsiteX25" fmla="*/ 321547 w 984738"/>
              <a:gd name="connsiteY25" fmla="*/ 241161 h 1411794"/>
              <a:gd name="connsiteX26" fmla="*/ 281354 w 984738"/>
              <a:gd name="connsiteY26" fmla="*/ 200967 h 1411794"/>
              <a:gd name="connsiteX27" fmla="*/ 341644 w 984738"/>
              <a:gd name="connsiteY27" fmla="*/ 175846 h 1411794"/>
              <a:gd name="connsiteX28" fmla="*/ 381837 w 984738"/>
              <a:gd name="connsiteY28" fmla="*/ 115556 h 1411794"/>
              <a:gd name="connsiteX29" fmla="*/ 417007 w 984738"/>
              <a:gd name="connsiteY29" fmla="*/ 35170 h 1411794"/>
              <a:gd name="connsiteX30" fmla="*/ 472273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31596 w 984738"/>
              <a:gd name="connsiteY22" fmla="*/ 391886 h 1411794"/>
              <a:gd name="connsiteX23" fmla="*/ 301451 w 984738"/>
              <a:gd name="connsiteY23" fmla="*/ 341644 h 1411794"/>
              <a:gd name="connsiteX24" fmla="*/ 351692 w 984738"/>
              <a:gd name="connsiteY24" fmla="*/ 341644 h 1411794"/>
              <a:gd name="connsiteX25" fmla="*/ 321547 w 984738"/>
              <a:gd name="connsiteY25" fmla="*/ 241161 h 1411794"/>
              <a:gd name="connsiteX26" fmla="*/ 281354 w 984738"/>
              <a:gd name="connsiteY26" fmla="*/ 200967 h 1411794"/>
              <a:gd name="connsiteX27" fmla="*/ 341644 w 984738"/>
              <a:gd name="connsiteY27" fmla="*/ 175846 h 1411794"/>
              <a:gd name="connsiteX28" fmla="*/ 381837 w 984738"/>
              <a:gd name="connsiteY28" fmla="*/ 115556 h 1411794"/>
              <a:gd name="connsiteX29" fmla="*/ 417007 w 984738"/>
              <a:gd name="connsiteY29" fmla="*/ 35170 h 1411794"/>
              <a:gd name="connsiteX30" fmla="*/ 472273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321547 w 984738"/>
              <a:gd name="connsiteY25" fmla="*/ 241161 h 1411794"/>
              <a:gd name="connsiteX26" fmla="*/ 281354 w 984738"/>
              <a:gd name="connsiteY26" fmla="*/ 200967 h 1411794"/>
              <a:gd name="connsiteX27" fmla="*/ 341644 w 984738"/>
              <a:gd name="connsiteY27" fmla="*/ 175846 h 1411794"/>
              <a:gd name="connsiteX28" fmla="*/ 381837 w 984738"/>
              <a:gd name="connsiteY28" fmla="*/ 115556 h 1411794"/>
              <a:gd name="connsiteX29" fmla="*/ 417007 w 984738"/>
              <a:gd name="connsiteY29" fmla="*/ 35170 h 1411794"/>
              <a:gd name="connsiteX30" fmla="*/ 472273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296426 w 984738"/>
              <a:gd name="connsiteY25" fmla="*/ 246185 h 1411794"/>
              <a:gd name="connsiteX26" fmla="*/ 281354 w 984738"/>
              <a:gd name="connsiteY26" fmla="*/ 200967 h 1411794"/>
              <a:gd name="connsiteX27" fmla="*/ 341644 w 984738"/>
              <a:gd name="connsiteY27" fmla="*/ 175846 h 1411794"/>
              <a:gd name="connsiteX28" fmla="*/ 381837 w 984738"/>
              <a:gd name="connsiteY28" fmla="*/ 115556 h 1411794"/>
              <a:gd name="connsiteX29" fmla="*/ 417007 w 984738"/>
              <a:gd name="connsiteY29" fmla="*/ 35170 h 1411794"/>
              <a:gd name="connsiteX30" fmla="*/ 472273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296426 w 984738"/>
              <a:gd name="connsiteY25" fmla="*/ 246185 h 1411794"/>
              <a:gd name="connsiteX26" fmla="*/ 281354 w 984738"/>
              <a:gd name="connsiteY26" fmla="*/ 200967 h 1411794"/>
              <a:gd name="connsiteX27" fmla="*/ 356716 w 984738"/>
              <a:gd name="connsiteY27" fmla="*/ 190919 h 1411794"/>
              <a:gd name="connsiteX28" fmla="*/ 381837 w 984738"/>
              <a:gd name="connsiteY28" fmla="*/ 115556 h 1411794"/>
              <a:gd name="connsiteX29" fmla="*/ 417007 w 984738"/>
              <a:gd name="connsiteY29" fmla="*/ 35170 h 1411794"/>
              <a:gd name="connsiteX30" fmla="*/ 472273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296426 w 984738"/>
              <a:gd name="connsiteY25" fmla="*/ 246185 h 1411794"/>
              <a:gd name="connsiteX26" fmla="*/ 281354 w 984738"/>
              <a:gd name="connsiteY26" fmla="*/ 200967 h 1411794"/>
              <a:gd name="connsiteX27" fmla="*/ 356716 w 984738"/>
              <a:gd name="connsiteY27" fmla="*/ 190919 h 1411794"/>
              <a:gd name="connsiteX28" fmla="*/ 381837 w 984738"/>
              <a:gd name="connsiteY28" fmla="*/ 115556 h 1411794"/>
              <a:gd name="connsiteX29" fmla="*/ 391886 w 984738"/>
              <a:gd name="connsiteY29" fmla="*/ 20098 h 1411794"/>
              <a:gd name="connsiteX30" fmla="*/ 472273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296426 w 984738"/>
              <a:gd name="connsiteY25" fmla="*/ 246185 h 1411794"/>
              <a:gd name="connsiteX26" fmla="*/ 281354 w 984738"/>
              <a:gd name="connsiteY26" fmla="*/ 200967 h 1411794"/>
              <a:gd name="connsiteX27" fmla="*/ 356716 w 984738"/>
              <a:gd name="connsiteY27" fmla="*/ 190919 h 1411794"/>
              <a:gd name="connsiteX28" fmla="*/ 381837 w 984738"/>
              <a:gd name="connsiteY28" fmla="*/ 115556 h 1411794"/>
              <a:gd name="connsiteX29" fmla="*/ 391886 w 984738"/>
              <a:gd name="connsiteY29" fmla="*/ 20098 h 1411794"/>
              <a:gd name="connsiteX30" fmla="*/ 472273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296426 w 984738"/>
              <a:gd name="connsiteY25" fmla="*/ 246185 h 1411794"/>
              <a:gd name="connsiteX26" fmla="*/ 281354 w 984738"/>
              <a:gd name="connsiteY26" fmla="*/ 200967 h 1411794"/>
              <a:gd name="connsiteX27" fmla="*/ 356716 w 984738"/>
              <a:gd name="connsiteY27" fmla="*/ 190919 h 1411794"/>
              <a:gd name="connsiteX28" fmla="*/ 381837 w 984738"/>
              <a:gd name="connsiteY28" fmla="*/ 115556 h 1411794"/>
              <a:gd name="connsiteX29" fmla="*/ 391886 w 984738"/>
              <a:gd name="connsiteY29" fmla="*/ 20098 h 1411794"/>
              <a:gd name="connsiteX30" fmla="*/ 482322 w 984738"/>
              <a:gd name="connsiteY30" fmla="*/ 65315 h 1411794"/>
              <a:gd name="connsiteX31" fmla="*/ 547635 w 984738"/>
              <a:gd name="connsiteY31" fmla="*/ 75363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296426 w 984738"/>
              <a:gd name="connsiteY25" fmla="*/ 246185 h 1411794"/>
              <a:gd name="connsiteX26" fmla="*/ 281354 w 984738"/>
              <a:gd name="connsiteY26" fmla="*/ 200967 h 1411794"/>
              <a:gd name="connsiteX27" fmla="*/ 356716 w 984738"/>
              <a:gd name="connsiteY27" fmla="*/ 190919 h 1411794"/>
              <a:gd name="connsiteX28" fmla="*/ 381837 w 984738"/>
              <a:gd name="connsiteY28" fmla="*/ 115556 h 1411794"/>
              <a:gd name="connsiteX29" fmla="*/ 391886 w 984738"/>
              <a:gd name="connsiteY29" fmla="*/ 20098 h 1411794"/>
              <a:gd name="connsiteX30" fmla="*/ 482322 w 984738"/>
              <a:gd name="connsiteY30" fmla="*/ 65315 h 1411794"/>
              <a:gd name="connsiteX31" fmla="*/ 547635 w 984738"/>
              <a:gd name="connsiteY31" fmla="*/ 105508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49086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1794 h 1411794"/>
              <a:gd name="connsiteX1" fmla="*/ 65314 w 984738"/>
              <a:gd name="connsiteY1" fmla="*/ 1351504 h 1411794"/>
              <a:gd name="connsiteX2" fmla="*/ 135653 w 984738"/>
              <a:gd name="connsiteY2" fmla="*/ 1291214 h 1411794"/>
              <a:gd name="connsiteX3" fmla="*/ 170822 w 984738"/>
              <a:gd name="connsiteY3" fmla="*/ 1261068 h 1411794"/>
              <a:gd name="connsiteX4" fmla="*/ 80387 w 984738"/>
              <a:gd name="connsiteY4" fmla="*/ 1205803 h 1411794"/>
              <a:gd name="connsiteX5" fmla="*/ 0 w 984738"/>
              <a:gd name="connsiteY5" fmla="*/ 1195754 h 1411794"/>
              <a:gd name="connsiteX6" fmla="*/ 10048 w 984738"/>
              <a:gd name="connsiteY6" fmla="*/ 1110343 h 1411794"/>
              <a:gd name="connsiteX7" fmla="*/ 60290 w 984738"/>
              <a:gd name="connsiteY7" fmla="*/ 1130440 h 1411794"/>
              <a:gd name="connsiteX8" fmla="*/ 105508 w 984738"/>
              <a:gd name="connsiteY8" fmla="*/ 1034981 h 1411794"/>
              <a:gd name="connsiteX9" fmla="*/ 140677 w 984738"/>
              <a:gd name="connsiteY9" fmla="*/ 979715 h 1411794"/>
              <a:gd name="connsiteX10" fmla="*/ 140677 w 984738"/>
              <a:gd name="connsiteY10" fmla="*/ 944545 h 1411794"/>
              <a:gd name="connsiteX11" fmla="*/ 185895 w 984738"/>
              <a:gd name="connsiteY11" fmla="*/ 954594 h 1411794"/>
              <a:gd name="connsiteX12" fmla="*/ 256233 w 984738"/>
              <a:gd name="connsiteY12" fmla="*/ 929473 h 1411794"/>
              <a:gd name="connsiteX13" fmla="*/ 276330 w 984738"/>
              <a:gd name="connsiteY13" fmla="*/ 874207 h 1411794"/>
              <a:gd name="connsiteX14" fmla="*/ 281354 w 984738"/>
              <a:gd name="connsiteY14" fmla="*/ 818941 h 1411794"/>
              <a:gd name="connsiteX15" fmla="*/ 251209 w 984738"/>
              <a:gd name="connsiteY15" fmla="*/ 788796 h 1411794"/>
              <a:gd name="connsiteX16" fmla="*/ 211015 w 984738"/>
              <a:gd name="connsiteY16" fmla="*/ 728506 h 1411794"/>
              <a:gd name="connsiteX17" fmla="*/ 246185 w 984738"/>
              <a:gd name="connsiteY17" fmla="*/ 577781 h 1411794"/>
              <a:gd name="connsiteX18" fmla="*/ 266281 w 984738"/>
              <a:gd name="connsiteY18" fmla="*/ 522515 h 1411794"/>
              <a:gd name="connsiteX19" fmla="*/ 301451 w 984738"/>
              <a:gd name="connsiteY19" fmla="*/ 497394 h 1411794"/>
              <a:gd name="connsiteX20" fmla="*/ 331596 w 984738"/>
              <a:gd name="connsiteY20" fmla="*/ 512466 h 1411794"/>
              <a:gd name="connsiteX21" fmla="*/ 366765 w 984738"/>
              <a:gd name="connsiteY21" fmla="*/ 462224 h 1411794"/>
              <a:gd name="connsiteX22" fmla="*/ 306475 w 984738"/>
              <a:gd name="connsiteY22" fmla="*/ 391886 h 1411794"/>
              <a:gd name="connsiteX23" fmla="*/ 301451 w 984738"/>
              <a:gd name="connsiteY23" fmla="*/ 341644 h 1411794"/>
              <a:gd name="connsiteX24" fmla="*/ 351692 w 984738"/>
              <a:gd name="connsiteY24" fmla="*/ 341644 h 1411794"/>
              <a:gd name="connsiteX25" fmla="*/ 296426 w 984738"/>
              <a:gd name="connsiteY25" fmla="*/ 246185 h 1411794"/>
              <a:gd name="connsiteX26" fmla="*/ 281354 w 984738"/>
              <a:gd name="connsiteY26" fmla="*/ 200967 h 1411794"/>
              <a:gd name="connsiteX27" fmla="*/ 356716 w 984738"/>
              <a:gd name="connsiteY27" fmla="*/ 190919 h 1411794"/>
              <a:gd name="connsiteX28" fmla="*/ 381837 w 984738"/>
              <a:gd name="connsiteY28" fmla="*/ 115556 h 1411794"/>
              <a:gd name="connsiteX29" fmla="*/ 391886 w 984738"/>
              <a:gd name="connsiteY29" fmla="*/ 20098 h 1411794"/>
              <a:gd name="connsiteX30" fmla="*/ 482322 w 984738"/>
              <a:gd name="connsiteY30" fmla="*/ 65315 h 1411794"/>
              <a:gd name="connsiteX31" fmla="*/ 547635 w 984738"/>
              <a:gd name="connsiteY31" fmla="*/ 105508 h 1411794"/>
              <a:gd name="connsiteX32" fmla="*/ 612949 w 984738"/>
              <a:gd name="connsiteY32" fmla="*/ 115556 h 1411794"/>
              <a:gd name="connsiteX33" fmla="*/ 678264 w 984738"/>
              <a:gd name="connsiteY33" fmla="*/ 70339 h 1411794"/>
              <a:gd name="connsiteX34" fmla="*/ 738554 w 984738"/>
              <a:gd name="connsiteY34" fmla="*/ 20097 h 1411794"/>
              <a:gd name="connsiteX35" fmla="*/ 854110 w 984738"/>
              <a:gd name="connsiteY35" fmla="*/ 10049 h 1411794"/>
              <a:gd name="connsiteX36" fmla="*/ 924448 w 984738"/>
              <a:gd name="connsiteY36" fmla="*/ 0 h 1411794"/>
              <a:gd name="connsiteX37" fmla="*/ 984738 w 984738"/>
              <a:gd name="connsiteY37" fmla="*/ 35170 h 1411794"/>
              <a:gd name="connsiteX38" fmla="*/ 984738 w 984738"/>
              <a:gd name="connsiteY38" fmla="*/ 35170 h 1411794"/>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51692 w 984738"/>
              <a:gd name="connsiteY24" fmla="*/ 344338 h 1414488"/>
              <a:gd name="connsiteX25" fmla="*/ 296426 w 984738"/>
              <a:gd name="connsiteY25" fmla="*/ 248879 h 1414488"/>
              <a:gd name="connsiteX26" fmla="*/ 281354 w 984738"/>
              <a:gd name="connsiteY26" fmla="*/ 203661 h 1414488"/>
              <a:gd name="connsiteX27" fmla="*/ 356716 w 984738"/>
              <a:gd name="connsiteY27" fmla="*/ 193613 h 1414488"/>
              <a:gd name="connsiteX28" fmla="*/ 381837 w 984738"/>
              <a:gd name="connsiteY28" fmla="*/ 118250 h 1414488"/>
              <a:gd name="connsiteX29" fmla="*/ 391886 w 984738"/>
              <a:gd name="connsiteY29" fmla="*/ 22792 h 1414488"/>
              <a:gd name="connsiteX30" fmla="*/ 482322 w 984738"/>
              <a:gd name="connsiteY30" fmla="*/ 68009 h 1414488"/>
              <a:gd name="connsiteX31" fmla="*/ 547635 w 984738"/>
              <a:gd name="connsiteY31" fmla="*/ 108202 h 1414488"/>
              <a:gd name="connsiteX32" fmla="*/ 612949 w 984738"/>
              <a:gd name="connsiteY32" fmla="*/ 118250 h 1414488"/>
              <a:gd name="connsiteX33" fmla="*/ 678264 w 984738"/>
              <a:gd name="connsiteY33" fmla="*/ 73033 h 1414488"/>
              <a:gd name="connsiteX34" fmla="*/ 738554 w 984738"/>
              <a:gd name="connsiteY34" fmla="*/ 22791 h 1414488"/>
              <a:gd name="connsiteX35" fmla="*/ 854110 w 984738"/>
              <a:gd name="connsiteY35" fmla="*/ 12743 h 1414488"/>
              <a:gd name="connsiteX36" fmla="*/ 924448 w 984738"/>
              <a:gd name="connsiteY36" fmla="*/ 2694 h 1414488"/>
              <a:gd name="connsiteX37" fmla="*/ 984738 w 984738"/>
              <a:gd name="connsiteY37" fmla="*/ 37864 h 1414488"/>
              <a:gd name="connsiteX38" fmla="*/ 984738 w 984738"/>
              <a:gd name="connsiteY38" fmla="*/ 37864 h 1414488"/>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51692 w 984738"/>
              <a:gd name="connsiteY24" fmla="*/ 344338 h 1414488"/>
              <a:gd name="connsiteX25" fmla="*/ 296426 w 984738"/>
              <a:gd name="connsiteY25" fmla="*/ 248879 h 1414488"/>
              <a:gd name="connsiteX26" fmla="*/ 291402 w 984738"/>
              <a:gd name="connsiteY26" fmla="*/ 243855 h 1414488"/>
              <a:gd name="connsiteX27" fmla="*/ 281354 w 984738"/>
              <a:gd name="connsiteY27" fmla="*/ 203661 h 1414488"/>
              <a:gd name="connsiteX28" fmla="*/ 356716 w 984738"/>
              <a:gd name="connsiteY28" fmla="*/ 193613 h 1414488"/>
              <a:gd name="connsiteX29" fmla="*/ 381837 w 984738"/>
              <a:gd name="connsiteY29" fmla="*/ 118250 h 1414488"/>
              <a:gd name="connsiteX30" fmla="*/ 391886 w 984738"/>
              <a:gd name="connsiteY30" fmla="*/ 22792 h 1414488"/>
              <a:gd name="connsiteX31" fmla="*/ 482322 w 984738"/>
              <a:gd name="connsiteY31" fmla="*/ 68009 h 1414488"/>
              <a:gd name="connsiteX32" fmla="*/ 547635 w 984738"/>
              <a:gd name="connsiteY32" fmla="*/ 108202 h 1414488"/>
              <a:gd name="connsiteX33" fmla="*/ 612949 w 984738"/>
              <a:gd name="connsiteY33" fmla="*/ 118250 h 1414488"/>
              <a:gd name="connsiteX34" fmla="*/ 678264 w 984738"/>
              <a:gd name="connsiteY34" fmla="*/ 73033 h 1414488"/>
              <a:gd name="connsiteX35" fmla="*/ 738554 w 984738"/>
              <a:gd name="connsiteY35" fmla="*/ 22791 h 1414488"/>
              <a:gd name="connsiteX36" fmla="*/ 854110 w 984738"/>
              <a:gd name="connsiteY36" fmla="*/ 12743 h 1414488"/>
              <a:gd name="connsiteX37" fmla="*/ 924448 w 984738"/>
              <a:gd name="connsiteY37" fmla="*/ 2694 h 1414488"/>
              <a:gd name="connsiteX38" fmla="*/ 984738 w 984738"/>
              <a:gd name="connsiteY38" fmla="*/ 37864 h 1414488"/>
              <a:gd name="connsiteX39" fmla="*/ 984738 w 984738"/>
              <a:gd name="connsiteY39" fmla="*/ 37864 h 1414488"/>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51692 w 984738"/>
              <a:gd name="connsiteY24" fmla="*/ 344338 h 1414488"/>
              <a:gd name="connsiteX25" fmla="*/ 321547 w 984738"/>
              <a:gd name="connsiteY25" fmla="*/ 284048 h 1414488"/>
              <a:gd name="connsiteX26" fmla="*/ 296426 w 984738"/>
              <a:gd name="connsiteY26" fmla="*/ 248879 h 1414488"/>
              <a:gd name="connsiteX27" fmla="*/ 291402 w 984738"/>
              <a:gd name="connsiteY27" fmla="*/ 243855 h 1414488"/>
              <a:gd name="connsiteX28" fmla="*/ 281354 w 984738"/>
              <a:gd name="connsiteY28" fmla="*/ 203661 h 1414488"/>
              <a:gd name="connsiteX29" fmla="*/ 356716 w 984738"/>
              <a:gd name="connsiteY29" fmla="*/ 193613 h 1414488"/>
              <a:gd name="connsiteX30" fmla="*/ 381837 w 984738"/>
              <a:gd name="connsiteY30" fmla="*/ 118250 h 1414488"/>
              <a:gd name="connsiteX31" fmla="*/ 391886 w 984738"/>
              <a:gd name="connsiteY31" fmla="*/ 22792 h 1414488"/>
              <a:gd name="connsiteX32" fmla="*/ 482322 w 984738"/>
              <a:gd name="connsiteY32" fmla="*/ 68009 h 1414488"/>
              <a:gd name="connsiteX33" fmla="*/ 547635 w 984738"/>
              <a:gd name="connsiteY33" fmla="*/ 108202 h 1414488"/>
              <a:gd name="connsiteX34" fmla="*/ 612949 w 984738"/>
              <a:gd name="connsiteY34" fmla="*/ 118250 h 1414488"/>
              <a:gd name="connsiteX35" fmla="*/ 678264 w 984738"/>
              <a:gd name="connsiteY35" fmla="*/ 73033 h 1414488"/>
              <a:gd name="connsiteX36" fmla="*/ 738554 w 984738"/>
              <a:gd name="connsiteY36" fmla="*/ 22791 h 1414488"/>
              <a:gd name="connsiteX37" fmla="*/ 854110 w 984738"/>
              <a:gd name="connsiteY37" fmla="*/ 12743 h 1414488"/>
              <a:gd name="connsiteX38" fmla="*/ 924448 w 984738"/>
              <a:gd name="connsiteY38" fmla="*/ 2694 h 1414488"/>
              <a:gd name="connsiteX39" fmla="*/ 984738 w 984738"/>
              <a:gd name="connsiteY39" fmla="*/ 37864 h 1414488"/>
              <a:gd name="connsiteX40" fmla="*/ 984738 w 984738"/>
              <a:gd name="connsiteY40" fmla="*/ 37864 h 1414488"/>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51692 w 984738"/>
              <a:gd name="connsiteY24" fmla="*/ 344338 h 1414488"/>
              <a:gd name="connsiteX25" fmla="*/ 321547 w 984738"/>
              <a:gd name="connsiteY25" fmla="*/ 284048 h 1414488"/>
              <a:gd name="connsiteX26" fmla="*/ 321547 w 984738"/>
              <a:gd name="connsiteY26" fmla="*/ 284048 h 1414488"/>
              <a:gd name="connsiteX27" fmla="*/ 296426 w 984738"/>
              <a:gd name="connsiteY27" fmla="*/ 248879 h 1414488"/>
              <a:gd name="connsiteX28" fmla="*/ 291402 w 984738"/>
              <a:gd name="connsiteY28" fmla="*/ 243855 h 1414488"/>
              <a:gd name="connsiteX29" fmla="*/ 281354 w 984738"/>
              <a:gd name="connsiteY29" fmla="*/ 203661 h 1414488"/>
              <a:gd name="connsiteX30" fmla="*/ 356716 w 984738"/>
              <a:gd name="connsiteY30" fmla="*/ 193613 h 1414488"/>
              <a:gd name="connsiteX31" fmla="*/ 381837 w 984738"/>
              <a:gd name="connsiteY31" fmla="*/ 118250 h 1414488"/>
              <a:gd name="connsiteX32" fmla="*/ 391886 w 984738"/>
              <a:gd name="connsiteY32" fmla="*/ 22792 h 1414488"/>
              <a:gd name="connsiteX33" fmla="*/ 482322 w 984738"/>
              <a:gd name="connsiteY33" fmla="*/ 68009 h 1414488"/>
              <a:gd name="connsiteX34" fmla="*/ 547635 w 984738"/>
              <a:gd name="connsiteY34" fmla="*/ 108202 h 1414488"/>
              <a:gd name="connsiteX35" fmla="*/ 612949 w 984738"/>
              <a:gd name="connsiteY35" fmla="*/ 118250 h 1414488"/>
              <a:gd name="connsiteX36" fmla="*/ 678264 w 984738"/>
              <a:gd name="connsiteY36" fmla="*/ 73033 h 1414488"/>
              <a:gd name="connsiteX37" fmla="*/ 738554 w 984738"/>
              <a:gd name="connsiteY37" fmla="*/ 22791 h 1414488"/>
              <a:gd name="connsiteX38" fmla="*/ 854110 w 984738"/>
              <a:gd name="connsiteY38" fmla="*/ 12743 h 1414488"/>
              <a:gd name="connsiteX39" fmla="*/ 924448 w 984738"/>
              <a:gd name="connsiteY39" fmla="*/ 2694 h 1414488"/>
              <a:gd name="connsiteX40" fmla="*/ 984738 w 984738"/>
              <a:gd name="connsiteY40" fmla="*/ 37864 h 1414488"/>
              <a:gd name="connsiteX41" fmla="*/ 984738 w 984738"/>
              <a:gd name="connsiteY41" fmla="*/ 37864 h 1414488"/>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51692 w 984738"/>
              <a:gd name="connsiteY24" fmla="*/ 344338 h 1414488"/>
              <a:gd name="connsiteX25" fmla="*/ 321547 w 984738"/>
              <a:gd name="connsiteY25" fmla="*/ 284048 h 1414488"/>
              <a:gd name="connsiteX26" fmla="*/ 341644 w 984738"/>
              <a:gd name="connsiteY26" fmla="*/ 263951 h 1414488"/>
              <a:gd name="connsiteX27" fmla="*/ 296426 w 984738"/>
              <a:gd name="connsiteY27" fmla="*/ 248879 h 1414488"/>
              <a:gd name="connsiteX28" fmla="*/ 291402 w 984738"/>
              <a:gd name="connsiteY28" fmla="*/ 243855 h 1414488"/>
              <a:gd name="connsiteX29" fmla="*/ 281354 w 984738"/>
              <a:gd name="connsiteY29" fmla="*/ 203661 h 1414488"/>
              <a:gd name="connsiteX30" fmla="*/ 356716 w 984738"/>
              <a:gd name="connsiteY30" fmla="*/ 193613 h 1414488"/>
              <a:gd name="connsiteX31" fmla="*/ 381837 w 984738"/>
              <a:gd name="connsiteY31" fmla="*/ 118250 h 1414488"/>
              <a:gd name="connsiteX32" fmla="*/ 391886 w 984738"/>
              <a:gd name="connsiteY32" fmla="*/ 22792 h 1414488"/>
              <a:gd name="connsiteX33" fmla="*/ 482322 w 984738"/>
              <a:gd name="connsiteY33" fmla="*/ 68009 h 1414488"/>
              <a:gd name="connsiteX34" fmla="*/ 547635 w 984738"/>
              <a:gd name="connsiteY34" fmla="*/ 108202 h 1414488"/>
              <a:gd name="connsiteX35" fmla="*/ 612949 w 984738"/>
              <a:gd name="connsiteY35" fmla="*/ 118250 h 1414488"/>
              <a:gd name="connsiteX36" fmla="*/ 678264 w 984738"/>
              <a:gd name="connsiteY36" fmla="*/ 73033 h 1414488"/>
              <a:gd name="connsiteX37" fmla="*/ 738554 w 984738"/>
              <a:gd name="connsiteY37" fmla="*/ 22791 h 1414488"/>
              <a:gd name="connsiteX38" fmla="*/ 854110 w 984738"/>
              <a:gd name="connsiteY38" fmla="*/ 12743 h 1414488"/>
              <a:gd name="connsiteX39" fmla="*/ 924448 w 984738"/>
              <a:gd name="connsiteY39" fmla="*/ 2694 h 1414488"/>
              <a:gd name="connsiteX40" fmla="*/ 984738 w 984738"/>
              <a:gd name="connsiteY40" fmla="*/ 37864 h 1414488"/>
              <a:gd name="connsiteX41" fmla="*/ 984738 w 984738"/>
              <a:gd name="connsiteY41" fmla="*/ 37864 h 1414488"/>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71789 w 984738"/>
              <a:gd name="connsiteY24" fmla="*/ 334289 h 1414488"/>
              <a:gd name="connsiteX25" fmla="*/ 321547 w 984738"/>
              <a:gd name="connsiteY25" fmla="*/ 284048 h 1414488"/>
              <a:gd name="connsiteX26" fmla="*/ 341644 w 984738"/>
              <a:gd name="connsiteY26" fmla="*/ 263951 h 1414488"/>
              <a:gd name="connsiteX27" fmla="*/ 296426 w 984738"/>
              <a:gd name="connsiteY27" fmla="*/ 248879 h 1414488"/>
              <a:gd name="connsiteX28" fmla="*/ 291402 w 984738"/>
              <a:gd name="connsiteY28" fmla="*/ 243855 h 1414488"/>
              <a:gd name="connsiteX29" fmla="*/ 281354 w 984738"/>
              <a:gd name="connsiteY29" fmla="*/ 203661 h 1414488"/>
              <a:gd name="connsiteX30" fmla="*/ 356716 w 984738"/>
              <a:gd name="connsiteY30" fmla="*/ 193613 h 1414488"/>
              <a:gd name="connsiteX31" fmla="*/ 381837 w 984738"/>
              <a:gd name="connsiteY31" fmla="*/ 118250 h 1414488"/>
              <a:gd name="connsiteX32" fmla="*/ 391886 w 984738"/>
              <a:gd name="connsiteY32" fmla="*/ 22792 h 1414488"/>
              <a:gd name="connsiteX33" fmla="*/ 482322 w 984738"/>
              <a:gd name="connsiteY33" fmla="*/ 68009 h 1414488"/>
              <a:gd name="connsiteX34" fmla="*/ 547635 w 984738"/>
              <a:gd name="connsiteY34" fmla="*/ 108202 h 1414488"/>
              <a:gd name="connsiteX35" fmla="*/ 612949 w 984738"/>
              <a:gd name="connsiteY35" fmla="*/ 118250 h 1414488"/>
              <a:gd name="connsiteX36" fmla="*/ 678264 w 984738"/>
              <a:gd name="connsiteY36" fmla="*/ 73033 h 1414488"/>
              <a:gd name="connsiteX37" fmla="*/ 738554 w 984738"/>
              <a:gd name="connsiteY37" fmla="*/ 22791 h 1414488"/>
              <a:gd name="connsiteX38" fmla="*/ 854110 w 984738"/>
              <a:gd name="connsiteY38" fmla="*/ 12743 h 1414488"/>
              <a:gd name="connsiteX39" fmla="*/ 924448 w 984738"/>
              <a:gd name="connsiteY39" fmla="*/ 2694 h 1414488"/>
              <a:gd name="connsiteX40" fmla="*/ 984738 w 984738"/>
              <a:gd name="connsiteY40" fmla="*/ 37864 h 1414488"/>
              <a:gd name="connsiteX41" fmla="*/ 984738 w 984738"/>
              <a:gd name="connsiteY41" fmla="*/ 37864 h 1414488"/>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71789 w 984738"/>
              <a:gd name="connsiteY24" fmla="*/ 334289 h 1414488"/>
              <a:gd name="connsiteX25" fmla="*/ 321547 w 984738"/>
              <a:gd name="connsiteY25" fmla="*/ 284048 h 1414488"/>
              <a:gd name="connsiteX26" fmla="*/ 341644 w 984738"/>
              <a:gd name="connsiteY26" fmla="*/ 263951 h 1414488"/>
              <a:gd name="connsiteX27" fmla="*/ 296426 w 984738"/>
              <a:gd name="connsiteY27" fmla="*/ 248879 h 1414488"/>
              <a:gd name="connsiteX28" fmla="*/ 291402 w 984738"/>
              <a:gd name="connsiteY28" fmla="*/ 243855 h 1414488"/>
              <a:gd name="connsiteX29" fmla="*/ 281354 w 984738"/>
              <a:gd name="connsiteY29" fmla="*/ 203661 h 1414488"/>
              <a:gd name="connsiteX30" fmla="*/ 356716 w 984738"/>
              <a:gd name="connsiteY30" fmla="*/ 193613 h 1414488"/>
              <a:gd name="connsiteX31" fmla="*/ 381837 w 984738"/>
              <a:gd name="connsiteY31" fmla="*/ 118250 h 1414488"/>
              <a:gd name="connsiteX32" fmla="*/ 391886 w 984738"/>
              <a:gd name="connsiteY32" fmla="*/ 22792 h 1414488"/>
              <a:gd name="connsiteX33" fmla="*/ 482322 w 984738"/>
              <a:gd name="connsiteY33" fmla="*/ 68009 h 1414488"/>
              <a:gd name="connsiteX34" fmla="*/ 537586 w 984738"/>
              <a:gd name="connsiteY34" fmla="*/ 83081 h 1414488"/>
              <a:gd name="connsiteX35" fmla="*/ 612949 w 984738"/>
              <a:gd name="connsiteY35" fmla="*/ 118250 h 1414488"/>
              <a:gd name="connsiteX36" fmla="*/ 678264 w 984738"/>
              <a:gd name="connsiteY36" fmla="*/ 73033 h 1414488"/>
              <a:gd name="connsiteX37" fmla="*/ 738554 w 984738"/>
              <a:gd name="connsiteY37" fmla="*/ 22791 h 1414488"/>
              <a:gd name="connsiteX38" fmla="*/ 854110 w 984738"/>
              <a:gd name="connsiteY38" fmla="*/ 12743 h 1414488"/>
              <a:gd name="connsiteX39" fmla="*/ 924448 w 984738"/>
              <a:gd name="connsiteY39" fmla="*/ 2694 h 1414488"/>
              <a:gd name="connsiteX40" fmla="*/ 984738 w 984738"/>
              <a:gd name="connsiteY40" fmla="*/ 37864 h 1414488"/>
              <a:gd name="connsiteX41" fmla="*/ 984738 w 984738"/>
              <a:gd name="connsiteY41" fmla="*/ 37864 h 1414488"/>
              <a:gd name="connsiteX0" fmla="*/ 60290 w 984738"/>
              <a:gd name="connsiteY0" fmla="*/ 1414488 h 1414488"/>
              <a:gd name="connsiteX1" fmla="*/ 65314 w 984738"/>
              <a:gd name="connsiteY1" fmla="*/ 1354198 h 1414488"/>
              <a:gd name="connsiteX2" fmla="*/ 135653 w 984738"/>
              <a:gd name="connsiteY2" fmla="*/ 1293908 h 1414488"/>
              <a:gd name="connsiteX3" fmla="*/ 170822 w 984738"/>
              <a:gd name="connsiteY3" fmla="*/ 1263762 h 1414488"/>
              <a:gd name="connsiteX4" fmla="*/ 80387 w 984738"/>
              <a:gd name="connsiteY4" fmla="*/ 1208497 h 1414488"/>
              <a:gd name="connsiteX5" fmla="*/ 0 w 984738"/>
              <a:gd name="connsiteY5" fmla="*/ 1198448 h 1414488"/>
              <a:gd name="connsiteX6" fmla="*/ 10048 w 984738"/>
              <a:gd name="connsiteY6" fmla="*/ 1113037 h 1414488"/>
              <a:gd name="connsiteX7" fmla="*/ 60290 w 984738"/>
              <a:gd name="connsiteY7" fmla="*/ 1133134 h 1414488"/>
              <a:gd name="connsiteX8" fmla="*/ 105508 w 984738"/>
              <a:gd name="connsiteY8" fmla="*/ 1037675 h 1414488"/>
              <a:gd name="connsiteX9" fmla="*/ 140677 w 984738"/>
              <a:gd name="connsiteY9" fmla="*/ 982409 h 1414488"/>
              <a:gd name="connsiteX10" fmla="*/ 140677 w 984738"/>
              <a:gd name="connsiteY10" fmla="*/ 947239 h 1414488"/>
              <a:gd name="connsiteX11" fmla="*/ 185895 w 984738"/>
              <a:gd name="connsiteY11" fmla="*/ 957288 h 1414488"/>
              <a:gd name="connsiteX12" fmla="*/ 256233 w 984738"/>
              <a:gd name="connsiteY12" fmla="*/ 932167 h 1414488"/>
              <a:gd name="connsiteX13" fmla="*/ 276330 w 984738"/>
              <a:gd name="connsiteY13" fmla="*/ 876901 h 1414488"/>
              <a:gd name="connsiteX14" fmla="*/ 281354 w 984738"/>
              <a:gd name="connsiteY14" fmla="*/ 821635 h 1414488"/>
              <a:gd name="connsiteX15" fmla="*/ 251209 w 984738"/>
              <a:gd name="connsiteY15" fmla="*/ 791490 h 1414488"/>
              <a:gd name="connsiteX16" fmla="*/ 211015 w 984738"/>
              <a:gd name="connsiteY16" fmla="*/ 731200 h 1414488"/>
              <a:gd name="connsiteX17" fmla="*/ 246185 w 984738"/>
              <a:gd name="connsiteY17" fmla="*/ 580475 h 1414488"/>
              <a:gd name="connsiteX18" fmla="*/ 266281 w 984738"/>
              <a:gd name="connsiteY18" fmla="*/ 525209 h 1414488"/>
              <a:gd name="connsiteX19" fmla="*/ 301451 w 984738"/>
              <a:gd name="connsiteY19" fmla="*/ 500088 h 1414488"/>
              <a:gd name="connsiteX20" fmla="*/ 331596 w 984738"/>
              <a:gd name="connsiteY20" fmla="*/ 515160 h 1414488"/>
              <a:gd name="connsiteX21" fmla="*/ 366765 w 984738"/>
              <a:gd name="connsiteY21" fmla="*/ 464918 h 1414488"/>
              <a:gd name="connsiteX22" fmla="*/ 306475 w 984738"/>
              <a:gd name="connsiteY22" fmla="*/ 394580 h 1414488"/>
              <a:gd name="connsiteX23" fmla="*/ 301451 w 984738"/>
              <a:gd name="connsiteY23" fmla="*/ 344338 h 1414488"/>
              <a:gd name="connsiteX24" fmla="*/ 371789 w 984738"/>
              <a:gd name="connsiteY24" fmla="*/ 334289 h 1414488"/>
              <a:gd name="connsiteX25" fmla="*/ 321547 w 984738"/>
              <a:gd name="connsiteY25" fmla="*/ 284048 h 1414488"/>
              <a:gd name="connsiteX26" fmla="*/ 341644 w 984738"/>
              <a:gd name="connsiteY26" fmla="*/ 263951 h 1414488"/>
              <a:gd name="connsiteX27" fmla="*/ 296426 w 984738"/>
              <a:gd name="connsiteY27" fmla="*/ 248879 h 1414488"/>
              <a:gd name="connsiteX28" fmla="*/ 291402 w 984738"/>
              <a:gd name="connsiteY28" fmla="*/ 243855 h 1414488"/>
              <a:gd name="connsiteX29" fmla="*/ 281354 w 984738"/>
              <a:gd name="connsiteY29" fmla="*/ 203661 h 1414488"/>
              <a:gd name="connsiteX30" fmla="*/ 356716 w 984738"/>
              <a:gd name="connsiteY30" fmla="*/ 193613 h 1414488"/>
              <a:gd name="connsiteX31" fmla="*/ 391886 w 984738"/>
              <a:gd name="connsiteY31" fmla="*/ 163468 h 1414488"/>
              <a:gd name="connsiteX32" fmla="*/ 381837 w 984738"/>
              <a:gd name="connsiteY32" fmla="*/ 118250 h 1414488"/>
              <a:gd name="connsiteX33" fmla="*/ 391886 w 984738"/>
              <a:gd name="connsiteY33" fmla="*/ 22792 h 1414488"/>
              <a:gd name="connsiteX34" fmla="*/ 482322 w 984738"/>
              <a:gd name="connsiteY34" fmla="*/ 68009 h 1414488"/>
              <a:gd name="connsiteX35" fmla="*/ 537586 w 984738"/>
              <a:gd name="connsiteY35" fmla="*/ 83081 h 1414488"/>
              <a:gd name="connsiteX36" fmla="*/ 612949 w 984738"/>
              <a:gd name="connsiteY36" fmla="*/ 118250 h 1414488"/>
              <a:gd name="connsiteX37" fmla="*/ 678264 w 984738"/>
              <a:gd name="connsiteY37" fmla="*/ 73033 h 1414488"/>
              <a:gd name="connsiteX38" fmla="*/ 738554 w 984738"/>
              <a:gd name="connsiteY38" fmla="*/ 22791 h 1414488"/>
              <a:gd name="connsiteX39" fmla="*/ 854110 w 984738"/>
              <a:gd name="connsiteY39" fmla="*/ 12743 h 1414488"/>
              <a:gd name="connsiteX40" fmla="*/ 924448 w 984738"/>
              <a:gd name="connsiteY40" fmla="*/ 2694 h 1414488"/>
              <a:gd name="connsiteX41" fmla="*/ 984738 w 984738"/>
              <a:gd name="connsiteY41" fmla="*/ 37864 h 1414488"/>
              <a:gd name="connsiteX42" fmla="*/ 984738 w 984738"/>
              <a:gd name="connsiteY42" fmla="*/ 37864 h 1414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84738" h="1414488">
                <a:moveTo>
                  <a:pt x="60290" y="1414488"/>
                </a:moveTo>
                <a:lnTo>
                  <a:pt x="65314" y="1354198"/>
                </a:lnTo>
                <a:lnTo>
                  <a:pt x="135653" y="1293908"/>
                </a:lnTo>
                <a:lnTo>
                  <a:pt x="170822" y="1263762"/>
                </a:lnTo>
                <a:lnTo>
                  <a:pt x="80387" y="1208497"/>
                </a:lnTo>
                <a:lnTo>
                  <a:pt x="0" y="1198448"/>
                </a:lnTo>
                <a:lnTo>
                  <a:pt x="10048" y="1113037"/>
                </a:lnTo>
                <a:lnTo>
                  <a:pt x="60290" y="1133134"/>
                </a:lnTo>
                <a:lnTo>
                  <a:pt x="105508" y="1037675"/>
                </a:lnTo>
                <a:lnTo>
                  <a:pt x="140677" y="982409"/>
                </a:lnTo>
                <a:lnTo>
                  <a:pt x="140677" y="947239"/>
                </a:lnTo>
                <a:lnTo>
                  <a:pt x="185895" y="957288"/>
                </a:lnTo>
                <a:lnTo>
                  <a:pt x="256233" y="932167"/>
                </a:lnTo>
                <a:cubicBezTo>
                  <a:pt x="261257" y="912070"/>
                  <a:pt x="271306" y="896998"/>
                  <a:pt x="276330" y="876901"/>
                </a:cubicBezTo>
                <a:lnTo>
                  <a:pt x="281354" y="821635"/>
                </a:lnTo>
                <a:lnTo>
                  <a:pt x="251209" y="791490"/>
                </a:lnTo>
                <a:lnTo>
                  <a:pt x="211015" y="731200"/>
                </a:lnTo>
                <a:lnTo>
                  <a:pt x="246185" y="580475"/>
                </a:lnTo>
                <a:lnTo>
                  <a:pt x="266281" y="525209"/>
                </a:lnTo>
                <a:lnTo>
                  <a:pt x="301451" y="500088"/>
                </a:lnTo>
                <a:lnTo>
                  <a:pt x="331596" y="515160"/>
                </a:lnTo>
                <a:lnTo>
                  <a:pt x="366765" y="464918"/>
                </a:lnTo>
                <a:lnTo>
                  <a:pt x="306475" y="394580"/>
                </a:lnTo>
                <a:lnTo>
                  <a:pt x="301451" y="344338"/>
                </a:lnTo>
                <a:lnTo>
                  <a:pt x="371789" y="334289"/>
                </a:lnTo>
                <a:lnTo>
                  <a:pt x="321547" y="284048"/>
                </a:lnTo>
                <a:lnTo>
                  <a:pt x="341644" y="263951"/>
                </a:lnTo>
                <a:lnTo>
                  <a:pt x="296426" y="248879"/>
                </a:lnTo>
                <a:lnTo>
                  <a:pt x="291402" y="243855"/>
                </a:lnTo>
                <a:lnTo>
                  <a:pt x="281354" y="203661"/>
                </a:lnTo>
                <a:lnTo>
                  <a:pt x="356716" y="193613"/>
                </a:lnTo>
                <a:cubicBezTo>
                  <a:pt x="361740" y="183565"/>
                  <a:pt x="386862" y="173516"/>
                  <a:pt x="391886" y="163468"/>
                </a:cubicBezTo>
                <a:lnTo>
                  <a:pt x="381837" y="118250"/>
                </a:lnTo>
                <a:lnTo>
                  <a:pt x="391886" y="22792"/>
                </a:lnTo>
                <a:cubicBezTo>
                  <a:pt x="413658" y="12743"/>
                  <a:pt x="455526" y="52937"/>
                  <a:pt x="482322" y="68009"/>
                </a:cubicBezTo>
                <a:lnTo>
                  <a:pt x="537586" y="83081"/>
                </a:lnTo>
                <a:lnTo>
                  <a:pt x="612949" y="118250"/>
                </a:lnTo>
                <a:lnTo>
                  <a:pt x="678264" y="73033"/>
                </a:lnTo>
                <a:lnTo>
                  <a:pt x="738554" y="22791"/>
                </a:lnTo>
                <a:lnTo>
                  <a:pt x="854110" y="12743"/>
                </a:lnTo>
                <a:cubicBezTo>
                  <a:pt x="867508" y="-10703"/>
                  <a:pt x="901002" y="6044"/>
                  <a:pt x="924448" y="2694"/>
                </a:cubicBezTo>
                <a:lnTo>
                  <a:pt x="984738" y="37864"/>
                </a:lnTo>
                <a:lnTo>
                  <a:pt x="984738" y="37864"/>
                </a:lnTo>
              </a:path>
            </a:pathLst>
          </a:custGeom>
          <a:noFill/>
          <a:ln w="34925">
            <a:solidFill>
              <a:srgbClr val="23FD4D"/>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6" name="Group 45"/>
          <p:cNvGrpSpPr>
            <a:grpSpLocks/>
          </p:cNvGrpSpPr>
          <p:nvPr/>
        </p:nvGrpSpPr>
        <p:grpSpPr bwMode="auto">
          <a:xfrm>
            <a:off x="6545262" y="180975"/>
            <a:ext cx="465138" cy="1531938"/>
            <a:chOff x="2375363" y="138989"/>
            <a:chExt cx="464515" cy="1532534"/>
          </a:xfrm>
        </p:grpSpPr>
        <p:sp>
          <p:nvSpPr>
            <p:cNvPr id="47" name="Freeform 46"/>
            <p:cNvSpPr/>
            <p:nvPr/>
          </p:nvSpPr>
          <p:spPr>
            <a:xfrm>
              <a:off x="2510120" y="509021"/>
              <a:ext cx="329758" cy="1162502"/>
            </a:xfrm>
            <a:custGeom>
              <a:avLst/>
              <a:gdLst>
                <a:gd name="connsiteX0" fmla="*/ 208484 w 329184"/>
                <a:gd name="connsiteY0" fmla="*/ 1163117 h 1163117"/>
                <a:gd name="connsiteX1" fmla="*/ 212141 w 329184"/>
                <a:gd name="connsiteY1" fmla="*/ 1086308 h 1163117"/>
                <a:gd name="connsiteX2" fmla="*/ 256032 w 329184"/>
                <a:gd name="connsiteY2" fmla="*/ 998525 h 1163117"/>
                <a:gd name="connsiteX3" fmla="*/ 329184 w 329184"/>
                <a:gd name="connsiteY3" fmla="*/ 961949 h 1163117"/>
                <a:gd name="connsiteX4" fmla="*/ 277978 w 329184"/>
                <a:gd name="connsiteY4" fmla="*/ 888797 h 1163117"/>
                <a:gd name="connsiteX5" fmla="*/ 230429 w 329184"/>
                <a:gd name="connsiteY5" fmla="*/ 790042 h 1163117"/>
                <a:gd name="connsiteX6" fmla="*/ 256032 w 329184"/>
                <a:gd name="connsiteY6" fmla="*/ 757124 h 1163117"/>
                <a:gd name="connsiteX7" fmla="*/ 230429 w 329184"/>
                <a:gd name="connsiteY7" fmla="*/ 647396 h 1163117"/>
                <a:gd name="connsiteX8" fmla="*/ 223114 w 329184"/>
                <a:gd name="connsiteY8" fmla="*/ 530352 h 1163117"/>
                <a:gd name="connsiteX9" fmla="*/ 117044 w 329184"/>
                <a:gd name="connsiteY9" fmla="*/ 427940 h 1163117"/>
                <a:gd name="connsiteX10" fmla="*/ 0 w 329184"/>
                <a:gd name="connsiteY10" fmla="*/ 318212 h 1163117"/>
                <a:gd name="connsiteX11" fmla="*/ 10973 w 329184"/>
                <a:gd name="connsiteY11" fmla="*/ 237744 h 1163117"/>
                <a:gd name="connsiteX12" fmla="*/ 47549 w 329184"/>
                <a:gd name="connsiteY12" fmla="*/ 164592 h 1163117"/>
                <a:gd name="connsiteX13" fmla="*/ 65837 w 329184"/>
                <a:gd name="connsiteY13" fmla="*/ 0 h 1163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184" h="1163117">
                  <a:moveTo>
                    <a:pt x="208484" y="1163117"/>
                  </a:moveTo>
                  <a:lnTo>
                    <a:pt x="212141" y="1086308"/>
                  </a:lnTo>
                  <a:lnTo>
                    <a:pt x="256032" y="998525"/>
                  </a:lnTo>
                  <a:lnTo>
                    <a:pt x="329184" y="961949"/>
                  </a:lnTo>
                  <a:lnTo>
                    <a:pt x="277978" y="888797"/>
                  </a:lnTo>
                  <a:lnTo>
                    <a:pt x="230429" y="790042"/>
                  </a:lnTo>
                  <a:lnTo>
                    <a:pt x="256032" y="757124"/>
                  </a:lnTo>
                  <a:lnTo>
                    <a:pt x="230429" y="647396"/>
                  </a:lnTo>
                  <a:lnTo>
                    <a:pt x="223114" y="530352"/>
                  </a:lnTo>
                  <a:lnTo>
                    <a:pt x="117044" y="427940"/>
                  </a:lnTo>
                  <a:lnTo>
                    <a:pt x="0" y="318212"/>
                  </a:lnTo>
                  <a:lnTo>
                    <a:pt x="10973" y="237744"/>
                  </a:lnTo>
                  <a:lnTo>
                    <a:pt x="47549" y="164592"/>
                  </a:lnTo>
                  <a:lnTo>
                    <a:pt x="65837" y="0"/>
                  </a:lnTo>
                </a:path>
              </a:pathLst>
            </a:custGeom>
            <a:noFill/>
            <a:ln w="31750">
              <a:solidFill>
                <a:srgbClr val="FF6600"/>
              </a:solidFill>
              <a:prstDash val="sysDot"/>
              <a:tailEnd type="arrow" w="sm"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Freeform 47"/>
            <p:cNvSpPr/>
            <p:nvPr/>
          </p:nvSpPr>
          <p:spPr>
            <a:xfrm>
              <a:off x="2375363" y="138989"/>
              <a:ext cx="156952" cy="651128"/>
            </a:xfrm>
            <a:custGeom>
              <a:avLst/>
              <a:gdLst>
                <a:gd name="connsiteX0" fmla="*/ 120701 w 157277"/>
                <a:gd name="connsiteY0" fmla="*/ 651053 h 651053"/>
                <a:gd name="connsiteX1" fmla="*/ 76810 w 157277"/>
                <a:gd name="connsiteY1" fmla="*/ 596189 h 651053"/>
                <a:gd name="connsiteX2" fmla="*/ 21946 w 157277"/>
                <a:gd name="connsiteY2" fmla="*/ 534009 h 651053"/>
                <a:gd name="connsiteX3" fmla="*/ 0 w 157277"/>
                <a:gd name="connsiteY3" fmla="*/ 475488 h 651053"/>
                <a:gd name="connsiteX4" fmla="*/ 3658 w 157277"/>
                <a:gd name="connsiteY4" fmla="*/ 384048 h 651053"/>
                <a:gd name="connsiteX5" fmla="*/ 54864 w 157277"/>
                <a:gd name="connsiteY5" fmla="*/ 307238 h 651053"/>
                <a:gd name="connsiteX6" fmla="*/ 102413 w 157277"/>
                <a:gd name="connsiteY6" fmla="*/ 270662 h 651053"/>
                <a:gd name="connsiteX7" fmla="*/ 124359 w 157277"/>
                <a:gd name="connsiteY7" fmla="*/ 193853 h 651053"/>
                <a:gd name="connsiteX8" fmla="*/ 95098 w 157277"/>
                <a:gd name="connsiteY8" fmla="*/ 168249 h 651053"/>
                <a:gd name="connsiteX9" fmla="*/ 76810 w 157277"/>
                <a:gd name="connsiteY9" fmla="*/ 120701 h 651053"/>
                <a:gd name="connsiteX10" fmla="*/ 131674 w 157277"/>
                <a:gd name="connsiteY10" fmla="*/ 47549 h 651053"/>
                <a:gd name="connsiteX11" fmla="*/ 157277 w 157277"/>
                <a:gd name="connsiteY11" fmla="*/ 0 h 651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277" h="651053">
                  <a:moveTo>
                    <a:pt x="120701" y="651053"/>
                  </a:moveTo>
                  <a:lnTo>
                    <a:pt x="76810" y="596189"/>
                  </a:lnTo>
                  <a:lnTo>
                    <a:pt x="21946" y="534009"/>
                  </a:lnTo>
                  <a:lnTo>
                    <a:pt x="0" y="475488"/>
                  </a:lnTo>
                  <a:lnTo>
                    <a:pt x="3658" y="384048"/>
                  </a:lnTo>
                  <a:lnTo>
                    <a:pt x="54864" y="307238"/>
                  </a:lnTo>
                  <a:lnTo>
                    <a:pt x="102413" y="270662"/>
                  </a:lnTo>
                  <a:lnTo>
                    <a:pt x="124359" y="193853"/>
                  </a:lnTo>
                  <a:lnTo>
                    <a:pt x="95098" y="168249"/>
                  </a:lnTo>
                  <a:lnTo>
                    <a:pt x="76810" y="120701"/>
                  </a:lnTo>
                  <a:lnTo>
                    <a:pt x="131674" y="47549"/>
                  </a:lnTo>
                  <a:lnTo>
                    <a:pt x="157277" y="0"/>
                  </a:lnTo>
                </a:path>
              </a:pathLst>
            </a:custGeom>
            <a:noFill/>
            <a:ln w="31750">
              <a:solidFill>
                <a:srgbClr val="FF6600"/>
              </a:solidFill>
              <a:prstDash val="sysDot"/>
              <a:tailEnd type="arrow" w="sm"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102440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right)">
                                      <p:cBhvr>
                                        <p:cTn id="7" dur="1000"/>
                                        <p:tgtEl>
                                          <p:spTgt spid="39"/>
                                        </p:tgtEl>
                                      </p:cBhvr>
                                    </p:animEffect>
                                  </p:childTnLst>
                                </p:cTn>
                              </p:par>
                            </p:childTnLst>
                          </p:cTn>
                        </p:par>
                        <p:par>
                          <p:cTn id="8" fill="hold">
                            <p:stCondLst>
                              <p:cond delay="1000"/>
                            </p:stCondLst>
                            <p:childTnLst>
                              <p:par>
                                <p:cTn id="9" presetID="22" presetClass="entr" presetSubtype="2" fill="hold" nodeType="afterEffect">
                                  <p:stCondLst>
                                    <p:cond delay="250"/>
                                  </p:stCondLst>
                                  <p:childTnLst>
                                    <p:set>
                                      <p:cBhvr>
                                        <p:cTn id="10" dur="1" fill="hold">
                                          <p:stCondLst>
                                            <p:cond delay="0"/>
                                          </p:stCondLst>
                                        </p:cTn>
                                        <p:tgtEl>
                                          <p:spTgt spid="37"/>
                                        </p:tgtEl>
                                        <p:attrNameLst>
                                          <p:attrName>style.visibility</p:attrName>
                                        </p:attrNameLst>
                                      </p:cBhvr>
                                      <p:to>
                                        <p:strVal val="visible"/>
                                      </p:to>
                                    </p:set>
                                    <p:animEffect transition="in" filter="wipe(right)">
                                      <p:cBhvr>
                                        <p:cTn id="11" dur="1000"/>
                                        <p:tgtEl>
                                          <p:spTgt spid="37"/>
                                        </p:tgtEl>
                                      </p:cBhvr>
                                    </p:animEffect>
                                  </p:childTnLst>
                                </p:cTn>
                              </p:par>
                            </p:childTnLst>
                          </p:cTn>
                        </p:par>
                        <p:par>
                          <p:cTn id="12" fill="hold">
                            <p:stCondLst>
                              <p:cond delay="2250"/>
                            </p:stCondLst>
                            <p:childTnLst>
                              <p:par>
                                <p:cTn id="13" presetID="22" presetClass="entr" presetSubtype="4" fill="hold" nodeType="afterEffect">
                                  <p:stCondLst>
                                    <p:cond delay="25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1000"/>
                                        <p:tgtEl>
                                          <p:spTgt spid="38"/>
                                        </p:tgtEl>
                                      </p:cBhvr>
                                    </p:animEffect>
                                  </p:childTnLst>
                                </p:cTn>
                              </p:par>
                            </p:childTnLst>
                          </p:cTn>
                        </p:par>
                        <p:par>
                          <p:cTn id="16" fill="hold">
                            <p:stCondLst>
                              <p:cond delay="3500"/>
                            </p:stCondLst>
                            <p:childTnLst>
                              <p:par>
                                <p:cTn id="17" presetID="2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1000"/>
                                        <p:tgtEl>
                                          <p:spTgt spid="45"/>
                                        </p:tgtEl>
                                      </p:cBhvr>
                                    </p:animEffect>
                                  </p:childTnLst>
                                </p:cTn>
                              </p:par>
                            </p:childTnLst>
                          </p:cTn>
                        </p:par>
                        <p:par>
                          <p:cTn id="20" fill="hold">
                            <p:stCondLst>
                              <p:cond delay="4500"/>
                            </p:stCondLst>
                            <p:childTnLst>
                              <p:par>
                                <p:cTn id="21" presetID="22" presetClass="entr" presetSubtype="4" fill="hold" nodeType="afterEffect">
                                  <p:stCondLst>
                                    <p:cond delay="250"/>
                                  </p:stCondLst>
                                  <p:childTnLst>
                                    <p:set>
                                      <p:cBhvr>
                                        <p:cTn id="22" dur="1" fill="hold">
                                          <p:stCondLst>
                                            <p:cond delay="0"/>
                                          </p:stCondLst>
                                        </p:cTn>
                                        <p:tgtEl>
                                          <p:spTgt spid="46"/>
                                        </p:tgtEl>
                                        <p:attrNameLst>
                                          <p:attrName>style.visibility</p:attrName>
                                        </p:attrNameLst>
                                      </p:cBhvr>
                                      <p:to>
                                        <p:strVal val="visible"/>
                                      </p:to>
                                    </p:set>
                                    <p:animEffect transition="in" filter="wipe(down)">
                                      <p:cBhvr>
                                        <p:cTn id="23"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1877" y="1216654"/>
            <a:ext cx="1399742" cy="338554"/>
          </a:xfrm>
          <a:prstGeom prst="rect">
            <a:avLst/>
          </a:prstGeom>
          <a:noFill/>
          <a:ln>
            <a:solidFill>
              <a:schemeClr val="tx2"/>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Spawning area</a:t>
            </a:r>
            <a:endParaRPr lang="en-US" sz="16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2213055" y="2330561"/>
            <a:ext cx="0" cy="1033724"/>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2" idx="0"/>
          </p:cNvCxnSpPr>
          <p:nvPr/>
        </p:nvCxnSpPr>
        <p:spPr>
          <a:xfrm flipH="1" flipV="1">
            <a:off x="1804993" y="3426008"/>
            <a:ext cx="5235" cy="1678995"/>
          </a:xfrm>
          <a:prstGeom prst="line">
            <a:avLst/>
          </a:prstGeom>
          <a:ln w="19050">
            <a:solidFill>
              <a:srgbClr val="2AB404"/>
            </a:solidFill>
            <a:prstDash val="dash"/>
            <a:headEnd type="triangle" w="lg" len="med"/>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209923" y="5688838"/>
            <a:ext cx="7207631" cy="123377"/>
            <a:chOff x="1458851" y="4957366"/>
            <a:chExt cx="7207631" cy="123377"/>
          </a:xfrm>
        </p:grpSpPr>
        <p:cxnSp>
          <p:nvCxnSpPr>
            <p:cNvPr id="63" name="Straight Connector 62"/>
            <p:cNvCxnSpPr/>
            <p:nvPr/>
          </p:nvCxnSpPr>
          <p:spPr>
            <a:xfrm rot="10800000">
              <a:off x="1458851" y="4957366"/>
              <a:ext cx="720763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H="1">
              <a:off x="866625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H="1">
              <a:off x="5464911"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H="1">
              <a:off x="226356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H="1">
              <a:off x="826608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H="1">
              <a:off x="786591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H="1">
              <a:off x="7465751"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H="1">
              <a:off x="7065583"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flipH="1">
              <a:off x="666541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H="1">
              <a:off x="626524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H="1">
              <a:off x="586507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H="1">
              <a:off x="5064743"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H="1">
              <a:off x="466457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H="1">
              <a:off x="426440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H="1">
              <a:off x="386423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flipH="1">
              <a:off x="3464071"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H="1">
              <a:off x="3063903"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H="1">
              <a:off x="266373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flipH="1">
              <a:off x="1463238"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flipH="1">
              <a:off x="186339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203009" y="5803777"/>
            <a:ext cx="7212016" cy="276999"/>
            <a:chOff x="1451937" y="5072305"/>
            <a:chExt cx="7212016" cy="276999"/>
          </a:xfrm>
        </p:grpSpPr>
        <p:sp>
          <p:nvSpPr>
            <p:cNvPr id="96" name="TextBox 95"/>
            <p:cNvSpPr txBox="1"/>
            <p:nvPr/>
          </p:nvSpPr>
          <p:spPr>
            <a:xfrm>
              <a:off x="1451937" y="5072305"/>
              <a:ext cx="389850"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Jan</a:t>
              </a:r>
              <a:endParaRPr lang="en-US" sz="1200" dirty="0">
                <a:latin typeface="Times New Roman" panose="02020603050405020304" pitchFamily="18" charset="0"/>
                <a:cs typeface="Times New Roman" panose="02020603050405020304" pitchFamily="18" charset="0"/>
              </a:endParaRPr>
            </a:p>
          </p:txBody>
        </p:sp>
        <p:sp>
          <p:nvSpPr>
            <p:cNvPr id="97" name="TextBox 96"/>
            <p:cNvSpPr txBox="1"/>
            <p:nvPr/>
          </p:nvSpPr>
          <p:spPr>
            <a:xfrm>
              <a:off x="1840938" y="5072305"/>
              <a:ext cx="415498"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Feb</a:t>
              </a:r>
              <a:endParaRPr lang="en-US" sz="1200" dirty="0">
                <a:latin typeface="Times New Roman" panose="02020603050405020304" pitchFamily="18" charset="0"/>
                <a:cs typeface="Times New Roman" panose="02020603050405020304" pitchFamily="18" charset="0"/>
              </a:endParaRPr>
            </a:p>
          </p:txBody>
        </p:sp>
        <p:sp>
          <p:nvSpPr>
            <p:cNvPr id="98" name="TextBox 97"/>
            <p:cNvSpPr txBox="1"/>
            <p:nvPr/>
          </p:nvSpPr>
          <p:spPr>
            <a:xfrm>
              <a:off x="2213055" y="5072305"/>
              <a:ext cx="44114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Mar</a:t>
              </a:r>
              <a:endParaRPr lang="en-US" sz="1200"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2632086" y="5072305"/>
              <a:ext cx="42351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Apr</a:t>
              </a:r>
              <a:endParaRPr lang="en-US" sz="1200" dirty="0">
                <a:latin typeface="Times New Roman" panose="02020603050405020304" pitchFamily="18" charset="0"/>
                <a:cs typeface="Times New Roman" panose="02020603050405020304" pitchFamily="18" charset="0"/>
              </a:endParaRPr>
            </a:p>
          </p:txBody>
        </p:sp>
        <p:sp>
          <p:nvSpPr>
            <p:cNvPr id="100" name="TextBox 99"/>
            <p:cNvSpPr txBox="1"/>
            <p:nvPr/>
          </p:nvSpPr>
          <p:spPr>
            <a:xfrm>
              <a:off x="3033485" y="5072305"/>
              <a:ext cx="46679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May</a:t>
              </a:r>
              <a:endParaRPr lang="en-US" sz="1200" dirty="0">
                <a:latin typeface="Times New Roman" panose="02020603050405020304" pitchFamily="18" charset="0"/>
                <a:cs typeface="Times New Roman" panose="02020603050405020304" pitchFamily="18" charset="0"/>
              </a:endParaRPr>
            </a:p>
          </p:txBody>
        </p:sp>
        <p:sp>
          <p:nvSpPr>
            <p:cNvPr id="101" name="TextBox 100"/>
            <p:cNvSpPr txBox="1"/>
            <p:nvPr/>
          </p:nvSpPr>
          <p:spPr>
            <a:xfrm>
              <a:off x="3446265" y="5072305"/>
              <a:ext cx="39786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Jun</a:t>
              </a:r>
              <a:endParaRPr lang="en-US" sz="1200" dirty="0">
                <a:latin typeface="Times New Roman" panose="02020603050405020304" pitchFamily="18" charset="0"/>
                <a:cs typeface="Times New Roman" panose="02020603050405020304" pitchFamily="18" charset="0"/>
              </a:endParaRPr>
            </a:p>
          </p:txBody>
        </p:sp>
        <p:sp>
          <p:nvSpPr>
            <p:cNvPr id="102" name="TextBox 101"/>
            <p:cNvSpPr txBox="1"/>
            <p:nvPr/>
          </p:nvSpPr>
          <p:spPr>
            <a:xfrm>
              <a:off x="3853915" y="5072305"/>
              <a:ext cx="36420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Jul</a:t>
              </a:r>
              <a:endParaRPr lang="en-US" sz="1200" dirty="0">
                <a:latin typeface="Times New Roman" panose="02020603050405020304" pitchFamily="18" charset="0"/>
                <a:cs typeface="Times New Roman" panose="02020603050405020304" pitchFamily="18" charset="0"/>
              </a:endParaRPr>
            </a:p>
          </p:txBody>
        </p:sp>
        <p:sp>
          <p:nvSpPr>
            <p:cNvPr id="103" name="TextBox 102"/>
            <p:cNvSpPr txBox="1"/>
            <p:nvPr/>
          </p:nvSpPr>
          <p:spPr>
            <a:xfrm>
              <a:off x="4259800" y="5072305"/>
              <a:ext cx="44916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Aug</a:t>
              </a:r>
              <a:endParaRPr lang="en-US" sz="1200"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4676214" y="5072305"/>
              <a:ext cx="415498"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Sep</a:t>
              </a:r>
              <a:endParaRPr lang="en-US" sz="1200" dirty="0">
                <a:latin typeface="Times New Roman" panose="02020603050405020304" pitchFamily="18" charset="0"/>
                <a:cs typeface="Times New Roman" panose="02020603050405020304" pitchFamily="18" charset="0"/>
              </a:endParaRPr>
            </a:p>
          </p:txBody>
        </p:sp>
        <p:sp>
          <p:nvSpPr>
            <p:cNvPr id="105" name="TextBox 104"/>
            <p:cNvSpPr txBox="1"/>
            <p:nvPr/>
          </p:nvSpPr>
          <p:spPr>
            <a:xfrm>
              <a:off x="5058964" y="5072305"/>
              <a:ext cx="40748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Oct</a:t>
              </a:r>
              <a:endParaRPr lang="en-US" sz="1200" dirty="0">
                <a:latin typeface="Times New Roman" panose="02020603050405020304" pitchFamily="18" charset="0"/>
                <a:cs typeface="Times New Roman" panose="02020603050405020304" pitchFamily="18" charset="0"/>
              </a:endParaRPr>
            </a:p>
          </p:txBody>
        </p:sp>
        <p:sp>
          <p:nvSpPr>
            <p:cNvPr id="106" name="TextBox 105"/>
            <p:cNvSpPr txBox="1"/>
            <p:nvPr/>
          </p:nvSpPr>
          <p:spPr>
            <a:xfrm>
              <a:off x="5444333" y="5072305"/>
              <a:ext cx="44916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Nov</a:t>
              </a:r>
              <a:endParaRPr lang="en-US" sz="1200" dirty="0">
                <a:latin typeface="Times New Roman" panose="02020603050405020304" pitchFamily="18" charset="0"/>
                <a:cs typeface="Times New Roman" panose="02020603050405020304" pitchFamily="18" charset="0"/>
              </a:endParaRPr>
            </a:p>
          </p:txBody>
        </p:sp>
        <p:sp>
          <p:nvSpPr>
            <p:cNvPr id="107" name="TextBox 106"/>
            <p:cNvSpPr txBox="1"/>
            <p:nvPr/>
          </p:nvSpPr>
          <p:spPr>
            <a:xfrm>
              <a:off x="5860747" y="5072305"/>
              <a:ext cx="43313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Dec</a:t>
              </a:r>
              <a:endParaRPr lang="en-US" sz="1200" dirty="0">
                <a:latin typeface="Times New Roman" panose="02020603050405020304" pitchFamily="18" charset="0"/>
                <a:cs typeface="Times New Roman" panose="02020603050405020304" pitchFamily="18" charset="0"/>
              </a:endParaRPr>
            </a:p>
          </p:txBody>
        </p:sp>
        <p:sp>
          <p:nvSpPr>
            <p:cNvPr id="108" name="TextBox 107"/>
            <p:cNvSpPr txBox="1"/>
            <p:nvPr/>
          </p:nvSpPr>
          <p:spPr>
            <a:xfrm>
              <a:off x="6271764" y="5072305"/>
              <a:ext cx="389850"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Jan</a:t>
              </a:r>
              <a:endParaRPr lang="en-US" sz="1200" dirty="0">
                <a:latin typeface="Times New Roman" panose="02020603050405020304" pitchFamily="18" charset="0"/>
                <a:cs typeface="Times New Roman" panose="02020603050405020304" pitchFamily="18" charset="0"/>
              </a:endParaRPr>
            </a:p>
          </p:txBody>
        </p:sp>
        <p:sp>
          <p:nvSpPr>
            <p:cNvPr id="109" name="TextBox 108"/>
            <p:cNvSpPr txBox="1"/>
            <p:nvPr/>
          </p:nvSpPr>
          <p:spPr>
            <a:xfrm>
              <a:off x="6671398" y="5072305"/>
              <a:ext cx="415498"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Feb</a:t>
              </a:r>
              <a:endParaRPr lang="en-US" sz="1200" dirty="0">
                <a:latin typeface="Times New Roman" panose="02020603050405020304" pitchFamily="18" charset="0"/>
                <a:cs typeface="Times New Roman" panose="02020603050405020304" pitchFamily="18" charset="0"/>
              </a:endParaRPr>
            </a:p>
          </p:txBody>
        </p:sp>
        <p:sp>
          <p:nvSpPr>
            <p:cNvPr id="110" name="TextBox 109"/>
            <p:cNvSpPr txBox="1"/>
            <p:nvPr/>
          </p:nvSpPr>
          <p:spPr>
            <a:xfrm>
              <a:off x="7054148" y="5072305"/>
              <a:ext cx="44114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Mar</a:t>
              </a:r>
              <a:endParaRPr lang="en-US" sz="1200" dirty="0">
                <a:latin typeface="Times New Roman" panose="02020603050405020304" pitchFamily="18" charset="0"/>
                <a:cs typeface="Times New Roman" panose="02020603050405020304" pitchFamily="18" charset="0"/>
              </a:endParaRPr>
            </a:p>
          </p:txBody>
        </p:sp>
        <p:sp>
          <p:nvSpPr>
            <p:cNvPr id="111" name="TextBox 110"/>
            <p:cNvSpPr txBox="1"/>
            <p:nvPr/>
          </p:nvSpPr>
          <p:spPr>
            <a:xfrm>
              <a:off x="7462546" y="5072305"/>
              <a:ext cx="42351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Apr</a:t>
              </a:r>
              <a:endParaRPr lang="en-US" sz="1200" dirty="0">
                <a:latin typeface="Times New Roman" panose="02020603050405020304" pitchFamily="18" charset="0"/>
                <a:cs typeface="Times New Roman" panose="02020603050405020304" pitchFamily="18" charset="0"/>
              </a:endParaRPr>
            </a:p>
          </p:txBody>
        </p:sp>
        <p:sp>
          <p:nvSpPr>
            <p:cNvPr id="112" name="TextBox 111"/>
            <p:cNvSpPr txBox="1"/>
            <p:nvPr/>
          </p:nvSpPr>
          <p:spPr>
            <a:xfrm>
              <a:off x="7853312" y="5072305"/>
              <a:ext cx="46679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May</a:t>
              </a:r>
              <a:endParaRPr lang="en-US" sz="1200" dirty="0">
                <a:latin typeface="Times New Roman" panose="02020603050405020304" pitchFamily="18" charset="0"/>
                <a:cs typeface="Times New Roman" panose="02020603050405020304" pitchFamily="18" charset="0"/>
              </a:endParaRPr>
            </a:p>
          </p:txBody>
        </p:sp>
        <p:sp>
          <p:nvSpPr>
            <p:cNvPr id="113" name="TextBox 112"/>
            <p:cNvSpPr txBox="1"/>
            <p:nvPr/>
          </p:nvSpPr>
          <p:spPr>
            <a:xfrm>
              <a:off x="8266087" y="5072305"/>
              <a:ext cx="39786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Jun</a:t>
              </a:r>
              <a:endParaRPr lang="en-US" sz="1200" dirty="0">
                <a:latin typeface="Times New Roman" panose="02020603050405020304" pitchFamily="18" charset="0"/>
                <a:cs typeface="Times New Roman" panose="02020603050405020304" pitchFamily="18" charset="0"/>
              </a:endParaRPr>
            </a:p>
          </p:txBody>
        </p:sp>
      </p:grpSp>
      <p:sp>
        <p:nvSpPr>
          <p:cNvPr id="140" name="TextBox 139"/>
          <p:cNvSpPr txBox="1"/>
          <p:nvPr/>
        </p:nvSpPr>
        <p:spPr>
          <a:xfrm>
            <a:off x="2923713" y="5105003"/>
            <a:ext cx="1034316" cy="461665"/>
          </a:xfrm>
          <a:prstGeom prst="rect">
            <a:avLst/>
          </a:prstGeom>
          <a:noFill/>
          <a:ln w="28575">
            <a:solidFill>
              <a:schemeClr val="tx2"/>
            </a:solidFill>
          </a:ln>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Subyearling</a:t>
            </a:r>
            <a:endParaRPr lang="en-US" sz="1200" b="1" dirty="0" smtClean="0">
              <a:latin typeface="Times New Roman" panose="02020603050405020304" pitchFamily="18" charset="0"/>
              <a:cs typeface="Times New Roman" panose="02020603050405020304" pitchFamily="18" charset="0"/>
            </a:endParaRPr>
          </a:p>
          <a:p>
            <a:pPr algn="ctr"/>
            <a:r>
              <a:rPr lang="en-US" sz="1200" b="1" dirty="0" err="1" smtClean="0">
                <a:latin typeface="Times New Roman" panose="02020603050405020304" pitchFamily="18" charset="0"/>
                <a:cs typeface="Times New Roman" panose="02020603050405020304" pitchFamily="18" charset="0"/>
              </a:rPr>
              <a:t>smolt</a:t>
            </a:r>
            <a:endParaRPr lang="en-US" sz="1200" b="1" dirty="0">
              <a:latin typeface="Times New Roman" panose="02020603050405020304" pitchFamily="18" charset="0"/>
              <a:cs typeface="Times New Roman" panose="02020603050405020304" pitchFamily="18" charset="0"/>
            </a:endParaRPr>
          </a:p>
        </p:txBody>
      </p:sp>
      <p:sp>
        <p:nvSpPr>
          <p:cNvPr id="142" name="TextBox 141"/>
          <p:cNvSpPr txBox="1"/>
          <p:nvPr/>
        </p:nvSpPr>
        <p:spPr>
          <a:xfrm>
            <a:off x="1203009" y="5105003"/>
            <a:ext cx="1214438" cy="461665"/>
          </a:xfrm>
          <a:prstGeom prst="rect">
            <a:avLst/>
          </a:prstGeom>
          <a:noFill/>
          <a:ln w="15875">
            <a:solidFill>
              <a:schemeClr val="tx2"/>
            </a:solidFill>
            <a:prstDash val="dash"/>
          </a:ln>
        </p:spPr>
        <p:txBody>
          <a:bodyPr wrap="square" rtlCol="0">
            <a:spAutoFit/>
          </a:bodyPr>
          <a:lstStyle/>
          <a:p>
            <a:pPr algn="ctr"/>
            <a:r>
              <a:rPr lang="en-US" sz="1200" i="1" dirty="0" smtClean="0">
                <a:latin typeface="Times New Roman" panose="02020603050405020304" pitchFamily="18" charset="0"/>
                <a:cs typeface="Times New Roman" panose="02020603050405020304" pitchFamily="18" charset="0"/>
              </a:rPr>
              <a:t>Fry</a:t>
            </a:r>
          </a:p>
          <a:p>
            <a:pPr algn="ctr"/>
            <a:r>
              <a:rPr lang="en-US" sz="1200" i="1" dirty="0" smtClean="0">
                <a:latin typeface="Times New Roman" panose="02020603050405020304" pitchFamily="18" charset="0"/>
                <a:cs typeface="Times New Roman" panose="02020603050405020304" pitchFamily="18" charset="0"/>
              </a:rPr>
              <a:t>migrant</a:t>
            </a:r>
            <a:endParaRPr lang="en-US" sz="1200" i="1" dirty="0">
              <a:latin typeface="Times New Roman" panose="02020603050405020304" pitchFamily="18" charset="0"/>
              <a:cs typeface="Times New Roman" panose="02020603050405020304" pitchFamily="18" charset="0"/>
            </a:endParaRPr>
          </a:p>
        </p:txBody>
      </p:sp>
      <p:sp>
        <p:nvSpPr>
          <p:cNvPr id="145" name="TextBox 144"/>
          <p:cNvSpPr txBox="1"/>
          <p:nvPr/>
        </p:nvSpPr>
        <p:spPr>
          <a:xfrm>
            <a:off x="4058068" y="5105003"/>
            <a:ext cx="757974" cy="461665"/>
          </a:xfrm>
          <a:prstGeom prst="rect">
            <a:avLst/>
          </a:prstGeom>
          <a:noFill/>
          <a:ln w="15875">
            <a:solidFill>
              <a:schemeClr val="tx2"/>
            </a:solidFill>
            <a:prstDash val="dash"/>
          </a:ln>
        </p:spPr>
        <p:txBody>
          <a:bodyPr wrap="square" rtlCol="0">
            <a:spAutoFit/>
          </a:bodyPr>
          <a:lstStyle/>
          <a:p>
            <a:pPr algn="ctr"/>
            <a:r>
              <a:rPr lang="en-US" sz="1200" i="1" dirty="0" smtClean="0">
                <a:latin typeface="Times New Roman" panose="02020603050405020304" pitchFamily="18" charset="0"/>
                <a:cs typeface="Times New Roman" panose="02020603050405020304" pitchFamily="18" charset="0"/>
              </a:rPr>
              <a:t>Summer</a:t>
            </a:r>
          </a:p>
          <a:p>
            <a:pPr algn="ctr"/>
            <a:r>
              <a:rPr lang="en-US" sz="1200" i="1" dirty="0" smtClean="0">
                <a:latin typeface="Times New Roman" panose="02020603050405020304" pitchFamily="18" charset="0"/>
                <a:cs typeface="Times New Roman" panose="02020603050405020304" pitchFamily="18" charset="0"/>
              </a:rPr>
              <a:t>migrant</a:t>
            </a:r>
            <a:endParaRPr lang="en-US" sz="1200" i="1" dirty="0">
              <a:latin typeface="Times New Roman" panose="02020603050405020304" pitchFamily="18" charset="0"/>
              <a:cs typeface="Times New Roman" panose="02020603050405020304" pitchFamily="18" charset="0"/>
            </a:endParaRPr>
          </a:p>
        </p:txBody>
      </p:sp>
      <p:sp>
        <p:nvSpPr>
          <p:cNvPr id="147" name="TextBox 146"/>
          <p:cNvSpPr txBox="1"/>
          <p:nvPr/>
        </p:nvSpPr>
        <p:spPr>
          <a:xfrm>
            <a:off x="5092689" y="5105003"/>
            <a:ext cx="1319388" cy="461665"/>
          </a:xfrm>
          <a:prstGeom prst="rect">
            <a:avLst/>
          </a:prstGeom>
          <a:noFill/>
          <a:ln w="28575">
            <a:solidFill>
              <a:schemeClr val="tx2"/>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Fall-winter migrant</a:t>
            </a:r>
            <a:endParaRPr lang="en-US" sz="1200" b="1" dirty="0">
              <a:latin typeface="Times New Roman" panose="02020603050405020304" pitchFamily="18" charset="0"/>
              <a:cs typeface="Times New Roman" panose="02020603050405020304" pitchFamily="18" charset="0"/>
            </a:endParaRPr>
          </a:p>
        </p:txBody>
      </p:sp>
      <p:sp>
        <p:nvSpPr>
          <p:cNvPr id="149" name="TextBox 148"/>
          <p:cNvSpPr txBox="1"/>
          <p:nvPr/>
        </p:nvSpPr>
        <p:spPr>
          <a:xfrm>
            <a:off x="6586880" y="5105003"/>
            <a:ext cx="1830674" cy="461665"/>
          </a:xfrm>
          <a:prstGeom prst="rect">
            <a:avLst/>
          </a:prstGeom>
          <a:noFill/>
          <a:ln w="28575">
            <a:solidFill>
              <a:schemeClr val="tx2"/>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Yearling</a:t>
            </a:r>
          </a:p>
          <a:p>
            <a:pPr algn="ctr"/>
            <a:r>
              <a:rPr lang="en-US" sz="1200" b="1" dirty="0" err="1" smtClean="0">
                <a:latin typeface="Times New Roman" panose="02020603050405020304" pitchFamily="18" charset="0"/>
                <a:cs typeface="Times New Roman" panose="02020603050405020304" pitchFamily="18" charset="0"/>
              </a:rPr>
              <a:t>smolt</a:t>
            </a:r>
            <a:endParaRPr lang="en-US" sz="1200" b="1" dirty="0">
              <a:latin typeface="Times New Roman" panose="02020603050405020304" pitchFamily="18" charset="0"/>
              <a:cs typeface="Times New Roman" panose="02020603050405020304" pitchFamily="18" charset="0"/>
            </a:endParaRPr>
          </a:p>
        </p:txBody>
      </p:sp>
      <p:sp>
        <p:nvSpPr>
          <p:cNvPr id="170" name="TextBox 169"/>
          <p:cNvSpPr txBox="1"/>
          <p:nvPr/>
        </p:nvSpPr>
        <p:spPr>
          <a:xfrm>
            <a:off x="7720766" y="1862038"/>
            <a:ext cx="757974" cy="246221"/>
          </a:xfrm>
          <a:prstGeom prst="rect">
            <a:avLst/>
          </a:prstGeom>
          <a:noFill/>
          <a:ln w="15875">
            <a:solidFill>
              <a:schemeClr val="tx2"/>
            </a:solidFill>
            <a:prstDash val="dash"/>
          </a:ln>
        </p:spPr>
        <p:txBody>
          <a:bodyPr wrap="square" rtlCol="0">
            <a:spAutoFit/>
          </a:bodyPr>
          <a:lstStyle/>
          <a:p>
            <a:pPr algn="ctr"/>
            <a:r>
              <a:rPr lang="en-US" sz="1000" dirty="0" err="1" smtClean="0">
                <a:latin typeface="Times New Roman" panose="02020603050405020304" pitchFamily="18" charset="0"/>
                <a:cs typeface="Times New Roman" panose="02020603050405020304" pitchFamily="18" charset="0"/>
              </a:rPr>
              <a:t>Precocial</a:t>
            </a:r>
            <a:endParaRPr lang="en-US" sz="1000" dirty="0">
              <a:latin typeface="Times New Roman" panose="02020603050405020304" pitchFamily="18" charset="0"/>
              <a:cs typeface="Times New Roman" panose="02020603050405020304" pitchFamily="18" charset="0"/>
            </a:endParaRPr>
          </a:p>
        </p:txBody>
      </p:sp>
      <p:cxnSp>
        <p:nvCxnSpPr>
          <p:cNvPr id="177" name="Straight Connector 176"/>
          <p:cNvCxnSpPr/>
          <p:nvPr/>
        </p:nvCxnSpPr>
        <p:spPr>
          <a:xfrm>
            <a:off x="6857462" y="2223074"/>
            <a:ext cx="1560092"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8266086" y="2284280"/>
            <a:ext cx="757974" cy="400110"/>
          </a:xfrm>
          <a:prstGeom prst="rect">
            <a:avLst/>
          </a:prstGeom>
          <a:noFill/>
          <a:ln w="15875">
            <a:solidFill>
              <a:schemeClr val="tx2"/>
            </a:solidFill>
            <a:prstDash val="dash"/>
          </a:ln>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2-year</a:t>
            </a:r>
          </a:p>
          <a:p>
            <a:pPr algn="ctr"/>
            <a:r>
              <a:rPr lang="en-US" sz="1000" dirty="0" err="1" smtClean="0">
                <a:latin typeface="Times New Roman" panose="02020603050405020304" pitchFamily="18" charset="0"/>
                <a:cs typeface="Times New Roman" panose="02020603050405020304" pitchFamily="18" charset="0"/>
              </a:rPr>
              <a:t>smolt</a:t>
            </a:r>
            <a:endParaRPr lang="en-US" sz="1000" dirty="0">
              <a:latin typeface="Times New Roman" panose="02020603050405020304" pitchFamily="18" charset="0"/>
              <a:cs typeface="Times New Roman" panose="02020603050405020304" pitchFamily="18" charset="0"/>
            </a:endParaRPr>
          </a:p>
        </p:txBody>
      </p:sp>
      <p:sp>
        <p:nvSpPr>
          <p:cNvPr id="86" name="TextBox 85"/>
          <p:cNvSpPr txBox="1"/>
          <p:nvPr/>
        </p:nvSpPr>
        <p:spPr>
          <a:xfrm>
            <a:off x="1799759" y="1985149"/>
            <a:ext cx="813043" cy="338554"/>
          </a:xfrm>
          <a:prstGeom prst="rect">
            <a:avLst/>
          </a:prstGeom>
          <a:noFill/>
          <a:ln>
            <a:solidFill>
              <a:schemeClr val="tx2"/>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Movers</a:t>
            </a:r>
            <a:endParaRPr lang="en-US" sz="1600" dirty="0">
              <a:latin typeface="Times New Roman" panose="02020603050405020304" pitchFamily="18" charset="0"/>
              <a:cs typeface="Times New Roman" panose="02020603050405020304" pitchFamily="18" charset="0"/>
            </a:endParaRPr>
          </a:p>
        </p:txBody>
      </p:sp>
      <p:sp>
        <p:nvSpPr>
          <p:cNvPr id="90" name="TextBox 89"/>
          <p:cNvSpPr txBox="1"/>
          <p:nvPr/>
        </p:nvSpPr>
        <p:spPr>
          <a:xfrm>
            <a:off x="6058615" y="1985149"/>
            <a:ext cx="790601" cy="338554"/>
          </a:xfrm>
          <a:prstGeom prst="rect">
            <a:avLst/>
          </a:prstGeom>
          <a:noFill/>
          <a:ln>
            <a:solidFill>
              <a:schemeClr val="tx2"/>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Stayers</a:t>
            </a:r>
            <a:endParaRPr lang="en-US" sz="1600" dirty="0">
              <a:latin typeface="Times New Roman" panose="02020603050405020304" pitchFamily="18" charset="0"/>
              <a:cs typeface="Times New Roman" panose="02020603050405020304" pitchFamily="18" charset="0"/>
            </a:endParaRPr>
          </a:p>
        </p:txBody>
      </p:sp>
      <p:cxnSp>
        <p:nvCxnSpPr>
          <p:cNvPr id="134" name="Straight Connector 133"/>
          <p:cNvCxnSpPr/>
          <p:nvPr/>
        </p:nvCxnSpPr>
        <p:spPr>
          <a:xfrm flipV="1">
            <a:off x="2213055" y="1376787"/>
            <a:ext cx="1421316" cy="17810"/>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86" idx="0"/>
          </p:cNvCxnSpPr>
          <p:nvPr/>
        </p:nvCxnSpPr>
        <p:spPr>
          <a:xfrm flipV="1">
            <a:off x="2206281" y="1394597"/>
            <a:ext cx="3655" cy="590552"/>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0" idx="0"/>
          </p:cNvCxnSpPr>
          <p:nvPr/>
        </p:nvCxnSpPr>
        <p:spPr>
          <a:xfrm flipV="1">
            <a:off x="6453916" y="1389274"/>
            <a:ext cx="6241" cy="5958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063313" y="4353302"/>
            <a:ext cx="0" cy="737701"/>
          </a:xfrm>
          <a:prstGeom prst="line">
            <a:avLst/>
          </a:prstGeom>
          <a:ln w="38100">
            <a:solidFill>
              <a:srgbClr val="2AB404"/>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856709" y="1993253"/>
            <a:ext cx="880808" cy="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041725" y="1376787"/>
            <a:ext cx="1421316" cy="178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321659" y="6085804"/>
            <a:ext cx="506614" cy="307777"/>
          </a:xfrm>
          <a:prstGeom prst="rect">
            <a:avLst/>
          </a:prstGeom>
          <a:noFill/>
          <a:ln>
            <a:solidFill>
              <a:schemeClr val="tx2"/>
            </a:solidFill>
          </a:ln>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11%</a:t>
            </a:r>
            <a:endParaRPr lang="en-US" sz="1400" dirty="0">
              <a:latin typeface="Times New Roman" panose="02020603050405020304" pitchFamily="18" charset="0"/>
              <a:cs typeface="Times New Roman" panose="02020603050405020304" pitchFamily="18" charset="0"/>
            </a:endParaRPr>
          </a:p>
        </p:txBody>
      </p:sp>
      <p:sp>
        <p:nvSpPr>
          <p:cNvPr id="157" name="TextBox 156"/>
          <p:cNvSpPr txBox="1"/>
          <p:nvPr/>
        </p:nvSpPr>
        <p:spPr>
          <a:xfrm>
            <a:off x="5499076" y="6085804"/>
            <a:ext cx="506614" cy="307777"/>
          </a:xfrm>
          <a:prstGeom prst="rect">
            <a:avLst/>
          </a:prstGeom>
          <a:noFill/>
          <a:ln>
            <a:solidFill>
              <a:schemeClr val="tx2"/>
            </a:solidFill>
          </a:ln>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11%</a:t>
            </a:r>
            <a:endParaRPr lang="en-US" sz="1400" dirty="0">
              <a:latin typeface="Times New Roman" panose="02020603050405020304" pitchFamily="18" charset="0"/>
              <a:cs typeface="Times New Roman" panose="02020603050405020304" pitchFamily="18" charset="0"/>
            </a:endParaRPr>
          </a:p>
        </p:txBody>
      </p:sp>
      <p:sp>
        <p:nvSpPr>
          <p:cNvPr id="158" name="TextBox 157"/>
          <p:cNvSpPr txBox="1"/>
          <p:nvPr/>
        </p:nvSpPr>
        <p:spPr>
          <a:xfrm>
            <a:off x="7329873" y="6100904"/>
            <a:ext cx="513282" cy="307777"/>
          </a:xfrm>
          <a:prstGeom prst="rect">
            <a:avLst/>
          </a:prstGeom>
          <a:noFill/>
          <a:ln>
            <a:solidFill>
              <a:schemeClr val="tx2"/>
            </a:solidFill>
          </a:ln>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78%</a:t>
            </a:r>
            <a:endParaRPr lang="en-US" sz="1400" dirty="0">
              <a:latin typeface="Times New Roman" panose="02020603050405020304" pitchFamily="18" charset="0"/>
              <a:cs typeface="Times New Roman" panose="02020603050405020304" pitchFamily="18" charset="0"/>
            </a:endParaRPr>
          </a:p>
        </p:txBody>
      </p:sp>
      <p:sp>
        <p:nvSpPr>
          <p:cNvPr id="161" name="TextBox 160"/>
          <p:cNvSpPr txBox="1"/>
          <p:nvPr/>
        </p:nvSpPr>
        <p:spPr>
          <a:xfrm>
            <a:off x="2851182" y="4045523"/>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76%</a:t>
            </a:r>
            <a:endParaRPr lang="en-US" sz="1200" dirty="0">
              <a:latin typeface="Times New Roman" panose="02020603050405020304" pitchFamily="18" charset="0"/>
              <a:cs typeface="Times New Roman" panose="02020603050405020304" pitchFamily="18" charset="0"/>
            </a:endParaRPr>
          </a:p>
        </p:txBody>
      </p:sp>
      <p:cxnSp>
        <p:nvCxnSpPr>
          <p:cNvPr id="176" name="Straight Connector 175"/>
          <p:cNvCxnSpPr>
            <a:endCxn id="179" idx="2"/>
          </p:cNvCxnSpPr>
          <p:nvPr/>
        </p:nvCxnSpPr>
        <p:spPr>
          <a:xfrm flipH="1" flipV="1">
            <a:off x="5217440" y="4314571"/>
            <a:ext cx="89" cy="773796"/>
          </a:xfrm>
          <a:prstGeom prst="line">
            <a:avLst/>
          </a:prstGeom>
          <a:ln w="31750">
            <a:solidFill>
              <a:srgbClr val="2AB404"/>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rot="1976">
            <a:off x="4984122" y="4037572"/>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15%</a:t>
            </a:r>
            <a:endParaRPr lang="en-US" sz="1200" dirty="0">
              <a:latin typeface="Times New Roman" panose="02020603050405020304" pitchFamily="18" charset="0"/>
              <a:cs typeface="Times New Roman" panose="02020603050405020304" pitchFamily="18" charset="0"/>
            </a:endParaRPr>
          </a:p>
        </p:txBody>
      </p:sp>
      <p:cxnSp>
        <p:nvCxnSpPr>
          <p:cNvPr id="180" name="Straight Connector 179"/>
          <p:cNvCxnSpPr/>
          <p:nvPr/>
        </p:nvCxnSpPr>
        <p:spPr>
          <a:xfrm flipV="1">
            <a:off x="5229833" y="3401901"/>
            <a:ext cx="2476" cy="630953"/>
          </a:xfrm>
          <a:prstGeom prst="line">
            <a:avLst/>
          </a:prstGeom>
          <a:ln w="3175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802245" y="2968610"/>
            <a:ext cx="0" cy="642376"/>
          </a:xfrm>
          <a:prstGeom prst="line">
            <a:avLst/>
          </a:prstGeom>
          <a:ln w="38100">
            <a:solidFill>
              <a:schemeClr val="tx2"/>
            </a:solidFill>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591820" y="2722507"/>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76%</a:t>
            </a:r>
            <a:endParaRPr lang="en-US" sz="1200" dirty="0">
              <a:latin typeface="Times New Roman" panose="02020603050405020304" pitchFamily="18" charset="0"/>
              <a:cs typeface="Times New Roman" panose="02020603050405020304" pitchFamily="18" charset="0"/>
            </a:endParaRPr>
          </a:p>
        </p:txBody>
      </p:sp>
      <p:cxnSp>
        <p:nvCxnSpPr>
          <p:cNvPr id="194" name="Straight Connector 193"/>
          <p:cNvCxnSpPr/>
          <p:nvPr/>
        </p:nvCxnSpPr>
        <p:spPr>
          <a:xfrm flipV="1">
            <a:off x="5868477" y="2323703"/>
            <a:ext cx="190138" cy="391947"/>
          </a:xfrm>
          <a:prstGeom prst="line">
            <a:avLst/>
          </a:prstGeom>
          <a:ln w="3810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902831" y="2722507"/>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24%</a:t>
            </a:r>
            <a:endParaRPr lang="en-US" sz="1200" dirty="0">
              <a:latin typeface="Times New Roman" panose="02020603050405020304" pitchFamily="18" charset="0"/>
              <a:cs typeface="Times New Roman" panose="02020603050405020304" pitchFamily="18" charset="0"/>
            </a:endParaRPr>
          </a:p>
        </p:txBody>
      </p:sp>
      <p:cxnSp>
        <p:nvCxnSpPr>
          <p:cNvPr id="202" name="Straight Connector 201"/>
          <p:cNvCxnSpPr/>
          <p:nvPr/>
        </p:nvCxnSpPr>
        <p:spPr>
          <a:xfrm flipH="1" flipV="1">
            <a:off x="6677712" y="4353302"/>
            <a:ext cx="1" cy="737701"/>
          </a:xfrm>
          <a:prstGeom prst="line">
            <a:avLst/>
          </a:prstGeom>
          <a:ln w="19050">
            <a:solidFill>
              <a:srgbClr val="2AB404"/>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6467611" y="4056826"/>
            <a:ext cx="389851" cy="276999"/>
          </a:xfrm>
          <a:prstGeom prst="rect">
            <a:avLst/>
          </a:prstGeom>
          <a:noFill/>
          <a:ln>
            <a:noFill/>
          </a:ln>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9</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cxnSp>
        <p:nvCxnSpPr>
          <p:cNvPr id="204" name="Straight Connector 203"/>
          <p:cNvCxnSpPr>
            <a:stCxn id="203" idx="0"/>
          </p:cNvCxnSpPr>
          <p:nvPr/>
        </p:nvCxnSpPr>
        <p:spPr>
          <a:xfrm flipV="1">
            <a:off x="6662537" y="3400714"/>
            <a:ext cx="5337" cy="656112"/>
          </a:xfrm>
          <a:prstGeom prst="line">
            <a:avLst/>
          </a:prstGeom>
          <a:ln w="1905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5817752" y="4341854"/>
            <a:ext cx="8943" cy="752516"/>
          </a:xfrm>
          <a:prstGeom prst="line">
            <a:avLst/>
          </a:prstGeom>
          <a:ln w="19050">
            <a:solidFill>
              <a:schemeClr val="tx2"/>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5655200" y="4062496"/>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24%</a:t>
            </a:r>
            <a:endParaRPr lang="en-US" sz="1200" dirty="0">
              <a:latin typeface="Times New Roman" panose="02020603050405020304" pitchFamily="18" charset="0"/>
              <a:cs typeface="Times New Roman" panose="02020603050405020304" pitchFamily="18" charset="0"/>
            </a:endParaRPr>
          </a:p>
        </p:txBody>
      </p:sp>
      <p:cxnSp>
        <p:nvCxnSpPr>
          <p:cNvPr id="216" name="Straight Connector 215"/>
          <p:cNvCxnSpPr/>
          <p:nvPr/>
        </p:nvCxnSpPr>
        <p:spPr>
          <a:xfrm flipH="1" flipV="1">
            <a:off x="5800597" y="3600510"/>
            <a:ext cx="10632" cy="423747"/>
          </a:xfrm>
          <a:prstGeom prst="line">
            <a:avLst/>
          </a:prstGeom>
          <a:ln w="1905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5234467" y="3398385"/>
            <a:ext cx="1425960" cy="0"/>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7072751" y="4344458"/>
            <a:ext cx="0" cy="751701"/>
          </a:xfrm>
          <a:prstGeom prst="line">
            <a:avLst/>
          </a:prstGeom>
          <a:ln w="31750">
            <a:solidFill>
              <a:schemeClr val="tx2"/>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234153" y="3138845"/>
            <a:ext cx="1163781"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Willamette River rearing</a:t>
            </a:r>
            <a:endParaRPr lang="en-US" sz="1200" b="1" dirty="0">
              <a:latin typeface="Times New Roman" panose="02020603050405020304" pitchFamily="18" charset="0"/>
              <a:cs typeface="Times New Roman" panose="02020603050405020304" pitchFamily="18" charset="0"/>
            </a:endParaRPr>
          </a:p>
        </p:txBody>
      </p:sp>
      <p:sp>
        <p:nvSpPr>
          <p:cNvPr id="247" name="TextBox 246"/>
          <p:cNvSpPr txBox="1"/>
          <p:nvPr/>
        </p:nvSpPr>
        <p:spPr>
          <a:xfrm>
            <a:off x="-51428" y="5085482"/>
            <a:ext cx="1265966"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Migration past Willamette Falls</a:t>
            </a:r>
            <a:endParaRPr lang="en-US" sz="1200" b="1" dirty="0">
              <a:latin typeface="Times New Roman" panose="02020603050405020304" pitchFamily="18" charset="0"/>
              <a:cs typeface="Times New Roman" panose="02020603050405020304" pitchFamily="18" charset="0"/>
            </a:endParaRPr>
          </a:p>
        </p:txBody>
      </p:sp>
      <p:sp>
        <p:nvSpPr>
          <p:cNvPr id="266" name="Rectangle 265"/>
          <p:cNvSpPr/>
          <p:nvPr/>
        </p:nvSpPr>
        <p:spPr>
          <a:xfrm>
            <a:off x="5107669" y="2345596"/>
            <a:ext cx="870751"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Fall-winter</a:t>
            </a:r>
            <a:endParaRPr lang="en-US" sz="1200" dirty="0"/>
          </a:p>
        </p:txBody>
      </p:sp>
      <p:sp>
        <p:nvSpPr>
          <p:cNvPr id="268" name="Rectangle 267"/>
          <p:cNvSpPr/>
          <p:nvPr/>
        </p:nvSpPr>
        <p:spPr>
          <a:xfrm>
            <a:off x="6972354" y="2359910"/>
            <a:ext cx="595035" cy="276999"/>
          </a:xfrm>
          <a:prstGeom prst="rect">
            <a:avLst/>
          </a:prstGeom>
        </p:spPr>
        <p:txBody>
          <a:bodyPr wrap="none">
            <a:spAutoFit/>
          </a:bodyPr>
          <a:lstStyle/>
          <a:p>
            <a:r>
              <a:rPr lang="en-US" sz="1200" dirty="0" smtClean="0">
                <a:latin typeface="Times New Roman" panose="02020603050405020304" pitchFamily="18" charset="0"/>
                <a:cs typeface="Times New Roman" panose="02020603050405020304" pitchFamily="18" charset="0"/>
              </a:rPr>
              <a:t>Spring</a:t>
            </a:r>
            <a:endParaRPr lang="en-US" sz="1200" dirty="0"/>
          </a:p>
        </p:txBody>
      </p:sp>
      <p:cxnSp>
        <p:nvCxnSpPr>
          <p:cNvPr id="269" name="Straight Connector 268"/>
          <p:cNvCxnSpPr/>
          <p:nvPr/>
        </p:nvCxnSpPr>
        <p:spPr>
          <a:xfrm flipH="1" flipV="1">
            <a:off x="6837968" y="2323703"/>
            <a:ext cx="224151" cy="398804"/>
          </a:xfrm>
          <a:prstGeom prst="line">
            <a:avLst/>
          </a:prstGeom>
          <a:ln w="1905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637132" y="3539213"/>
            <a:ext cx="0" cy="1549155"/>
          </a:xfrm>
          <a:prstGeom prst="line">
            <a:avLst/>
          </a:prstGeom>
          <a:ln w="19050">
            <a:solidFill>
              <a:schemeClr val="tx2"/>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1812208" y="3378049"/>
            <a:ext cx="1269895" cy="10633"/>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3082103" y="3383491"/>
            <a:ext cx="2476" cy="630953"/>
          </a:xfrm>
          <a:prstGeom prst="line">
            <a:avLst/>
          </a:prstGeom>
          <a:ln w="3810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5809726" y="3621619"/>
            <a:ext cx="126302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flipV="1">
            <a:off x="3102992" y="3388683"/>
            <a:ext cx="492211" cy="12031"/>
          </a:xfrm>
          <a:prstGeom prst="line">
            <a:avLst/>
          </a:prstGeom>
          <a:ln w="1905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sp>
        <p:nvSpPr>
          <p:cNvPr id="320" name="TextBox 319"/>
          <p:cNvSpPr txBox="1"/>
          <p:nvPr/>
        </p:nvSpPr>
        <p:spPr>
          <a:xfrm>
            <a:off x="3583455" y="3262214"/>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24%</a:t>
            </a:r>
            <a:endParaRPr lang="en-US" sz="1200" dirty="0">
              <a:latin typeface="Times New Roman" panose="02020603050405020304" pitchFamily="18" charset="0"/>
              <a:cs typeface="Times New Roman" panose="02020603050405020304" pitchFamily="18" charset="0"/>
            </a:endParaRPr>
          </a:p>
        </p:txBody>
      </p:sp>
      <p:cxnSp>
        <p:nvCxnSpPr>
          <p:cNvPr id="321" name="Straight Connector 320"/>
          <p:cNvCxnSpPr/>
          <p:nvPr/>
        </p:nvCxnSpPr>
        <p:spPr>
          <a:xfrm>
            <a:off x="4010872" y="3399315"/>
            <a:ext cx="1205338" cy="699"/>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V="1">
            <a:off x="7079230" y="3611443"/>
            <a:ext cx="2476" cy="424117"/>
          </a:xfrm>
          <a:prstGeom prst="line">
            <a:avLst/>
          </a:prstGeom>
          <a:ln w="3175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sp>
        <p:nvSpPr>
          <p:cNvPr id="332" name="TextBox 331"/>
          <p:cNvSpPr txBox="1"/>
          <p:nvPr/>
        </p:nvSpPr>
        <p:spPr>
          <a:xfrm>
            <a:off x="6865747" y="4062496"/>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52%</a:t>
            </a:r>
            <a:endParaRPr lang="en-US" sz="1200" dirty="0">
              <a:latin typeface="Times New Roman" panose="02020603050405020304" pitchFamily="18" charset="0"/>
              <a:cs typeface="Times New Roman" panose="02020603050405020304" pitchFamily="18" charset="0"/>
            </a:endParaRPr>
          </a:p>
        </p:txBody>
      </p:sp>
      <p:cxnSp>
        <p:nvCxnSpPr>
          <p:cNvPr id="338" name="Straight Connector 337"/>
          <p:cNvCxnSpPr/>
          <p:nvPr/>
        </p:nvCxnSpPr>
        <p:spPr>
          <a:xfrm flipH="1" flipV="1">
            <a:off x="7246366" y="2999506"/>
            <a:ext cx="390767" cy="5397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H="1" flipV="1">
            <a:off x="8417327" y="2223074"/>
            <a:ext cx="7605" cy="792679"/>
          </a:xfrm>
          <a:prstGeom prst="line">
            <a:avLst/>
          </a:prstGeom>
          <a:ln w="19050">
            <a:solidFill>
              <a:schemeClr val="tx2"/>
            </a:solidFill>
            <a:prstDash val="dash"/>
            <a:headEnd type="triangle" w="lg"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231961" y="4046343"/>
            <a:ext cx="476412"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&lt;1%</a:t>
            </a:r>
            <a:endParaRPr lang="en-US" sz="1200" dirty="0">
              <a:latin typeface="Times New Roman" panose="02020603050405020304" pitchFamily="18" charset="0"/>
              <a:cs typeface="Times New Roman" panose="02020603050405020304" pitchFamily="18" charset="0"/>
            </a:endParaRPr>
          </a:p>
        </p:txBody>
      </p:sp>
      <p:cxnSp>
        <p:nvCxnSpPr>
          <p:cNvPr id="114" name="Straight Connector 113"/>
          <p:cNvCxnSpPr/>
          <p:nvPr/>
        </p:nvCxnSpPr>
        <p:spPr>
          <a:xfrm flipH="1" flipV="1">
            <a:off x="4235931" y="3406487"/>
            <a:ext cx="5235" cy="1678995"/>
          </a:xfrm>
          <a:prstGeom prst="line">
            <a:avLst/>
          </a:prstGeom>
          <a:ln w="19050">
            <a:solidFill>
              <a:srgbClr val="2AB404"/>
            </a:solidFill>
            <a:prstDash val="dash"/>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740074" y="6100904"/>
            <a:ext cx="2005613" cy="307777"/>
          </a:xfrm>
          <a:prstGeom prst="rect">
            <a:avLst/>
          </a:prstGeom>
          <a:noFill/>
          <a:ln>
            <a:noFill/>
          </a:ln>
        </p:spPr>
        <p:txBody>
          <a:bodyPr wrap="none" rtlCol="0">
            <a:spAutoFit/>
          </a:bodyPr>
          <a:lstStyle/>
          <a:p>
            <a:pPr algn="ctr"/>
            <a:r>
              <a:rPr lang="en-US" sz="1400" u="sng" dirty="0" smtClean="0">
                <a:latin typeface="Times New Roman" panose="02020603050405020304" pitchFamily="18" charset="0"/>
                <a:cs typeface="Times New Roman" panose="02020603050405020304" pitchFamily="18" charset="0"/>
              </a:rPr>
              <a:t>For PIT tagged juveniles</a:t>
            </a:r>
            <a:endParaRPr lang="en-US" sz="1400" u="sng" dirty="0">
              <a:latin typeface="Times New Roman" panose="02020603050405020304" pitchFamily="18" charset="0"/>
              <a:cs typeface="Times New Roman" panose="02020603050405020304" pitchFamily="18" charset="0"/>
            </a:endParaRPr>
          </a:p>
        </p:txBody>
      </p:sp>
      <p:sp>
        <p:nvSpPr>
          <p:cNvPr id="123" name="TextBox 122"/>
          <p:cNvSpPr txBox="1"/>
          <p:nvPr/>
        </p:nvSpPr>
        <p:spPr>
          <a:xfrm>
            <a:off x="161925" y="2323703"/>
            <a:ext cx="1276969"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Leaburg/Lower McKenzie</a:t>
            </a:r>
            <a:endParaRPr lang="en-US" sz="1200" b="1" dirty="0">
              <a:latin typeface="Times New Roman" panose="02020603050405020304" pitchFamily="18" charset="0"/>
              <a:cs typeface="Times New Roman" panose="02020603050405020304" pitchFamily="18" charset="0"/>
            </a:endParaRPr>
          </a:p>
        </p:txBody>
      </p:sp>
      <p:sp>
        <p:nvSpPr>
          <p:cNvPr id="117" name="Title 1"/>
          <p:cNvSpPr>
            <a:spLocks noGrp="1"/>
          </p:cNvSpPr>
          <p:nvPr>
            <p:ph type="title"/>
          </p:nvPr>
        </p:nvSpPr>
        <p:spPr>
          <a:xfrm>
            <a:off x="1169561" y="499729"/>
            <a:ext cx="6930192" cy="695327"/>
          </a:xfrm>
        </p:spPr>
        <p:txBody>
          <a:bodyPr>
            <a:normAutofit/>
          </a:bodyPr>
          <a:lstStyle/>
          <a:p>
            <a:r>
              <a:rPr lang="en-US" sz="3600" dirty="0" smtClean="0">
                <a:latin typeface="+mn-lt"/>
              </a:rPr>
              <a:t>Juvenile Life History Pathways</a:t>
            </a:r>
            <a:endParaRPr lang="en-US" sz="3600" dirty="0">
              <a:latin typeface="+mn-lt"/>
            </a:endParaRPr>
          </a:p>
        </p:txBody>
      </p:sp>
    </p:spTree>
    <p:extLst>
      <p:ext uri="{BB962C8B-B14F-4D97-AF65-F5344CB8AC3E}">
        <p14:creationId xmlns:p14="http://schemas.microsoft.com/office/powerpoint/2010/main" val="365119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0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0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7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0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9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9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92"/>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1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1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1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14"/>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4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26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68"/>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96"/>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338"/>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7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70"/>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7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78"/>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34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11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0" grpId="0" animBg="1"/>
      <p:bldP spid="142" grpId="0" animBg="1"/>
      <p:bldP spid="145" grpId="0" animBg="1"/>
      <p:bldP spid="147" grpId="0" animBg="1"/>
      <p:bldP spid="149" grpId="0" animBg="1"/>
      <p:bldP spid="170" grpId="0" animBg="1"/>
      <p:bldP spid="178" grpId="0" animBg="1"/>
      <p:bldP spid="86" grpId="0" animBg="1"/>
      <p:bldP spid="90" grpId="0" animBg="1"/>
      <p:bldP spid="154" grpId="0" animBg="1"/>
      <p:bldP spid="157" grpId="0" animBg="1"/>
      <p:bldP spid="158" grpId="0" animBg="1"/>
      <p:bldP spid="161" grpId="0"/>
      <p:bldP spid="179" grpId="0"/>
      <p:bldP spid="193" grpId="0"/>
      <p:bldP spid="196" grpId="0"/>
      <p:bldP spid="203" grpId="0"/>
      <p:bldP spid="215" grpId="0"/>
      <p:bldP spid="246" grpId="0"/>
      <p:bldP spid="247" grpId="0"/>
      <p:bldP spid="266" grpId="0"/>
      <p:bldP spid="268" grpId="0"/>
      <p:bldP spid="320" grpId="0"/>
      <p:bldP spid="332" grpId="0"/>
      <p:bldP spid="115" grpId="0"/>
      <p:bldP spid="116" grpId="0"/>
      <p:bldP spid="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975" y="790575"/>
            <a:ext cx="8696325" cy="723900"/>
          </a:xfrm>
          <a:ln>
            <a:noFill/>
          </a:ln>
        </p:spPr>
        <p:txBody>
          <a:bodyPr>
            <a:normAutofit/>
          </a:bodyPr>
          <a:lstStyle/>
          <a:p>
            <a:pPr algn="ctr"/>
            <a:r>
              <a:rPr lang="en-US" sz="2000" b="1" dirty="0">
                <a:latin typeface="Times New Roman" pitchFamily="18" charset="0"/>
                <a:cs typeface="Times New Roman" pitchFamily="18" charset="0"/>
              </a:rPr>
              <a:t>Length of spring Chinook salmon captured as fry </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or juveniles </a:t>
            </a:r>
            <a:r>
              <a:rPr lang="en-US" sz="2000" b="1" dirty="0" smtClean="0">
                <a:latin typeface="Times New Roman" pitchFamily="18" charset="0"/>
                <a:cs typeface="Times New Roman" pitchFamily="18" charset="0"/>
              </a:rPr>
              <a:t>(■)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Willamette </a:t>
            </a:r>
            <a:r>
              <a:rPr lang="en-US" sz="2000" b="1" dirty="0">
                <a:latin typeface="Times New Roman" pitchFamily="18" charset="0"/>
                <a:cs typeface="Times New Roman" pitchFamily="18" charset="0"/>
              </a:rPr>
              <a:t>and upper McKenzie </a:t>
            </a:r>
            <a:r>
              <a:rPr lang="en-US" sz="2000" b="1" dirty="0" smtClean="0">
                <a:latin typeface="Times New Roman" pitchFamily="18" charset="0"/>
                <a:cs typeface="Times New Roman" pitchFamily="18" charset="0"/>
              </a:rPr>
              <a:t>rivers</a:t>
            </a:r>
            <a:endParaRPr lang="en-US" sz="2000" dirty="0"/>
          </a:p>
        </p:txBody>
      </p:sp>
      <p:graphicFrame>
        <p:nvGraphicFramePr>
          <p:cNvPr id="3" name="Chart 2"/>
          <p:cNvGraphicFramePr>
            <a:graphicFrameLocks noGrp="1"/>
          </p:cNvGraphicFramePr>
          <p:nvPr>
            <p:extLst>
              <p:ext uri="{D42A27DB-BD31-4B8C-83A1-F6EECF244321}">
                <p14:modId xmlns:p14="http://schemas.microsoft.com/office/powerpoint/2010/main" val="3442700906"/>
              </p:ext>
            </p:extLst>
          </p:nvPr>
        </p:nvGraphicFramePr>
        <p:xfrm>
          <a:off x="240975" y="1619251"/>
          <a:ext cx="8541075" cy="4956256"/>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048" r="7320" b="24128"/>
          <a:stretch/>
        </p:blipFill>
        <p:spPr bwMode="auto">
          <a:xfrm>
            <a:off x="1838326" y="4972947"/>
            <a:ext cx="1924050" cy="71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39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611001619"/>
              </p:ext>
            </p:extLst>
          </p:nvPr>
        </p:nvGraphicFramePr>
        <p:xfrm>
          <a:off x="0" y="3962400"/>
          <a:ext cx="29337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304925" y="476250"/>
            <a:ext cx="5857875" cy="695326"/>
          </a:xfrm>
        </p:spPr>
        <p:txBody>
          <a:bodyPr>
            <a:normAutofit/>
          </a:bodyPr>
          <a:lstStyle/>
          <a:p>
            <a:r>
              <a:rPr lang="en-US" sz="3200" dirty="0" smtClean="0">
                <a:latin typeface="+mn-lt"/>
              </a:rPr>
              <a:t>Life History of </a:t>
            </a:r>
            <a:r>
              <a:rPr lang="en-US" sz="3200" dirty="0" err="1" smtClean="0">
                <a:latin typeface="+mn-lt"/>
              </a:rPr>
              <a:t>Spawners</a:t>
            </a:r>
            <a:endParaRPr lang="en-US" sz="3200" dirty="0">
              <a:latin typeface="+mn-lt"/>
            </a:endParaRPr>
          </a:p>
        </p:txBody>
      </p:sp>
      <p:sp>
        <p:nvSpPr>
          <p:cNvPr id="3" name="Content Placeholder 2"/>
          <p:cNvSpPr>
            <a:spLocks noGrp="1"/>
          </p:cNvSpPr>
          <p:nvPr>
            <p:ph idx="1"/>
          </p:nvPr>
        </p:nvSpPr>
        <p:spPr>
          <a:xfrm>
            <a:off x="619125" y="1562101"/>
            <a:ext cx="8391524" cy="2632572"/>
          </a:xfrm>
        </p:spPr>
        <p:txBody>
          <a:bodyPr>
            <a:normAutofit/>
          </a:bodyPr>
          <a:lstStyle/>
          <a:p>
            <a:r>
              <a:rPr lang="en-US" sz="2400" dirty="0" smtClean="0"/>
              <a:t>80% yearling, 20% </a:t>
            </a:r>
            <a:r>
              <a:rPr lang="en-US" sz="2400" dirty="0" err="1" smtClean="0"/>
              <a:t>subyearling</a:t>
            </a:r>
            <a:r>
              <a:rPr lang="en-US" sz="2400" dirty="0" smtClean="0"/>
              <a:t> on average</a:t>
            </a:r>
          </a:p>
          <a:p>
            <a:r>
              <a:rPr lang="en-US" sz="2400" dirty="0" smtClean="0"/>
              <a:t>Variation from year to year</a:t>
            </a:r>
          </a:p>
          <a:p>
            <a:r>
              <a:rPr lang="en-US" sz="2400" dirty="0" smtClean="0"/>
              <a:t>Subyearlings persist, important some years</a:t>
            </a:r>
          </a:p>
          <a:p>
            <a:r>
              <a:rPr lang="en-US" sz="2400" dirty="0" smtClean="0"/>
              <a:t>Life history can affect age at return</a:t>
            </a:r>
          </a:p>
          <a:p>
            <a:pPr lvl="1"/>
            <a:endParaRPr lang="en-US" dirty="0"/>
          </a:p>
        </p:txBody>
      </p:sp>
      <p:sp>
        <p:nvSpPr>
          <p:cNvPr id="15" name="Right Arrow 14"/>
          <p:cNvSpPr/>
          <p:nvPr/>
        </p:nvSpPr>
        <p:spPr>
          <a:xfrm>
            <a:off x="2826923" y="5104898"/>
            <a:ext cx="398717" cy="523875"/>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162300" y="4314825"/>
            <a:ext cx="6019800" cy="2071187"/>
            <a:chOff x="3162300" y="2667000"/>
            <a:chExt cx="6019800" cy="2071187"/>
          </a:xfrm>
        </p:grpSpPr>
        <p:graphicFrame>
          <p:nvGraphicFramePr>
            <p:cNvPr id="18" name="Chart 17"/>
            <p:cNvGraphicFramePr>
              <a:graphicFrameLocks/>
            </p:cNvGraphicFramePr>
            <p:nvPr>
              <p:extLst>
                <p:ext uri="{D42A27DB-BD31-4B8C-83A1-F6EECF244321}">
                  <p14:modId xmlns:p14="http://schemas.microsoft.com/office/powerpoint/2010/main" val="3686748047"/>
                </p:ext>
              </p:extLst>
            </p:nvPr>
          </p:nvGraphicFramePr>
          <p:xfrm>
            <a:off x="3162300" y="2667000"/>
            <a:ext cx="2114550" cy="20383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p:cNvGraphicFramePr>
              <a:graphicFrameLocks/>
            </p:cNvGraphicFramePr>
            <p:nvPr>
              <p:extLst>
                <p:ext uri="{D42A27DB-BD31-4B8C-83A1-F6EECF244321}">
                  <p14:modId xmlns:p14="http://schemas.microsoft.com/office/powerpoint/2010/main" val="786253631"/>
                </p:ext>
              </p:extLst>
            </p:nvPr>
          </p:nvGraphicFramePr>
          <p:xfrm>
            <a:off x="5276850" y="2699837"/>
            <a:ext cx="1952625" cy="20383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Chart 19"/>
            <p:cNvGraphicFramePr>
              <a:graphicFrameLocks/>
            </p:cNvGraphicFramePr>
            <p:nvPr>
              <p:extLst>
                <p:ext uri="{D42A27DB-BD31-4B8C-83A1-F6EECF244321}">
                  <p14:modId xmlns:p14="http://schemas.microsoft.com/office/powerpoint/2010/main" val="2681108358"/>
                </p:ext>
              </p:extLst>
            </p:nvPr>
          </p:nvGraphicFramePr>
          <p:xfrm>
            <a:off x="7229475" y="2667000"/>
            <a:ext cx="1952625" cy="2038350"/>
          </p:xfrm>
          <a:graphic>
            <a:graphicData uri="http://schemas.openxmlformats.org/drawingml/2006/chart">
              <c:chart xmlns:c="http://schemas.openxmlformats.org/drawingml/2006/chart" xmlns:r="http://schemas.openxmlformats.org/officeDocument/2006/relationships" r:id="rId6"/>
            </a:graphicData>
          </a:graphic>
        </p:graphicFrame>
      </p:grpSp>
      <p:sp>
        <p:nvSpPr>
          <p:cNvPr id="22" name="TextBox 1"/>
          <p:cNvSpPr txBox="1"/>
          <p:nvPr/>
        </p:nvSpPr>
        <p:spPr>
          <a:xfrm rot="19158805">
            <a:off x="1318338" y="4626436"/>
            <a:ext cx="1439018" cy="30863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Subyearling</a:t>
            </a:r>
            <a:endParaRPr lang="en-US" sz="1600" dirty="0"/>
          </a:p>
        </p:txBody>
      </p:sp>
    </p:spTree>
    <p:extLst>
      <p:ext uri="{BB962C8B-B14F-4D97-AF65-F5344CB8AC3E}">
        <p14:creationId xmlns:p14="http://schemas.microsoft.com/office/powerpoint/2010/main" val="4104917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87" y="465963"/>
            <a:ext cx="8086725" cy="896112"/>
          </a:xfrm>
        </p:spPr>
        <p:txBody>
          <a:bodyPr>
            <a:normAutofit/>
          </a:bodyPr>
          <a:lstStyle/>
          <a:p>
            <a:r>
              <a:rPr lang="en-US" dirty="0" smtClean="0">
                <a:latin typeface="+mn-lt"/>
              </a:rPr>
              <a:t>River conditions</a:t>
            </a:r>
            <a:endParaRPr lang="en-US" dirty="0">
              <a:latin typeface="+mn-lt"/>
            </a:endParaRPr>
          </a:p>
        </p:txBody>
      </p:sp>
      <p:sp>
        <p:nvSpPr>
          <p:cNvPr id="3" name="Content Placeholder 2"/>
          <p:cNvSpPr>
            <a:spLocks noGrp="1"/>
          </p:cNvSpPr>
          <p:nvPr>
            <p:ph idx="1"/>
          </p:nvPr>
        </p:nvSpPr>
        <p:spPr>
          <a:xfrm>
            <a:off x="457200" y="1362075"/>
            <a:ext cx="8229600" cy="4687728"/>
          </a:xfrm>
        </p:spPr>
        <p:txBody>
          <a:bodyPr>
            <a:normAutofit/>
          </a:bodyPr>
          <a:lstStyle/>
          <a:p>
            <a:pPr>
              <a:spcAft>
                <a:spcPts val="1200"/>
              </a:spcAft>
            </a:pPr>
            <a:r>
              <a:rPr lang="en-US" sz="2000" dirty="0" smtClean="0"/>
              <a:t>The proportion of subyearlings positively correlated with winter flows in the McKenzie</a:t>
            </a:r>
          </a:p>
          <a:p>
            <a:pPr>
              <a:spcAft>
                <a:spcPts val="1200"/>
              </a:spcAft>
            </a:pPr>
            <a:r>
              <a:rPr lang="en-US" sz="2000" dirty="0" smtClean="0"/>
              <a:t>Weaker relationships with other variables (Columbia, mainstem Willamette, etc.)</a:t>
            </a:r>
            <a:endParaRPr lang="en-US" sz="2000" dirty="0"/>
          </a:p>
        </p:txBody>
      </p:sp>
      <p:graphicFrame>
        <p:nvGraphicFramePr>
          <p:cNvPr id="4" name="Chart 3"/>
          <p:cNvGraphicFramePr>
            <a:graphicFrameLocks/>
          </p:cNvGraphicFramePr>
          <p:nvPr>
            <p:extLst>
              <p:ext uri="{D42A27DB-BD31-4B8C-83A1-F6EECF244321}">
                <p14:modId xmlns:p14="http://schemas.microsoft.com/office/powerpoint/2010/main" val="3050743989"/>
              </p:ext>
            </p:extLst>
          </p:nvPr>
        </p:nvGraphicFramePr>
        <p:xfrm>
          <a:off x="1143001" y="2914650"/>
          <a:ext cx="6781800" cy="3943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7277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274" y="704088"/>
            <a:ext cx="7629525" cy="915162"/>
          </a:xfrm>
        </p:spPr>
        <p:txBody>
          <a:bodyPr/>
          <a:lstStyle/>
          <a:p>
            <a:r>
              <a:rPr lang="en-US" dirty="0" smtClean="0">
                <a:latin typeface="+mn-lt"/>
              </a:rPr>
              <a:t>Summary</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t>Fry begin moving soon after emergence, to lower McKenzie and Willamette</a:t>
            </a:r>
          </a:p>
          <a:p>
            <a:endParaRPr lang="en-US" dirty="0"/>
          </a:p>
          <a:p>
            <a:r>
              <a:rPr lang="en-US" dirty="0" smtClean="0"/>
              <a:t> 78% of PIT tagged juveniles from the McKenzie migrate as yearlings; 22% as </a:t>
            </a:r>
            <a:r>
              <a:rPr lang="en-US" dirty="0" err="1" smtClean="0"/>
              <a:t>subyearlings</a:t>
            </a:r>
            <a:endParaRPr lang="en-US" dirty="0" smtClean="0"/>
          </a:p>
          <a:p>
            <a:endParaRPr lang="en-US" dirty="0"/>
          </a:p>
          <a:p>
            <a:r>
              <a:rPr lang="en-US" dirty="0" err="1" smtClean="0"/>
              <a:t>Smolts</a:t>
            </a:r>
            <a:r>
              <a:rPr lang="en-US" dirty="0" smtClean="0"/>
              <a:t> begin to migrate around 100 mm FL</a:t>
            </a:r>
          </a:p>
          <a:p>
            <a:endParaRPr lang="en-US" dirty="0"/>
          </a:p>
          <a:p>
            <a:r>
              <a:rPr lang="en-US" dirty="0" err="1" smtClean="0"/>
              <a:t>Spawners</a:t>
            </a:r>
            <a:r>
              <a:rPr lang="en-US" dirty="0" smtClean="0"/>
              <a:t> 80% yearling, 20% </a:t>
            </a:r>
            <a:r>
              <a:rPr lang="en-US" dirty="0" err="1" smtClean="0"/>
              <a:t>subyearling</a:t>
            </a:r>
            <a:r>
              <a:rPr lang="en-US" dirty="0" smtClean="0"/>
              <a:t> migrants</a:t>
            </a:r>
          </a:p>
          <a:p>
            <a:endParaRPr lang="en-US" dirty="0"/>
          </a:p>
          <a:p>
            <a:endParaRPr lang="en-US" dirty="0"/>
          </a:p>
        </p:txBody>
      </p:sp>
    </p:spTree>
    <p:extLst>
      <p:ext uri="{BB962C8B-B14F-4D97-AF65-F5344CB8AC3E}">
        <p14:creationId xmlns:p14="http://schemas.microsoft.com/office/powerpoint/2010/main" val="2164458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71524" y="704088"/>
            <a:ext cx="8172451" cy="772287"/>
          </a:xfrm>
        </p:spPr>
        <p:txBody>
          <a:bodyPr>
            <a:normAutofit fontScale="90000"/>
          </a:bodyPr>
          <a:lstStyle/>
          <a:p>
            <a:r>
              <a:rPr lang="en-US" dirty="0" smtClean="0">
                <a:latin typeface="+mn-lt"/>
              </a:rPr>
              <a:t>Discussion </a:t>
            </a:r>
            <a:endParaRPr lang="en-US" dirty="0">
              <a:latin typeface="+mn-lt"/>
            </a:endParaRPr>
          </a:p>
        </p:txBody>
      </p:sp>
      <p:sp>
        <p:nvSpPr>
          <p:cNvPr id="8" name="Content Placeholder 7"/>
          <p:cNvSpPr>
            <a:spLocks noGrp="1"/>
          </p:cNvSpPr>
          <p:nvPr>
            <p:ph idx="1"/>
          </p:nvPr>
        </p:nvSpPr>
        <p:spPr>
          <a:xfrm>
            <a:off x="457200" y="1685925"/>
            <a:ext cx="8229600" cy="4638675"/>
          </a:xfrm>
        </p:spPr>
        <p:txBody>
          <a:bodyPr>
            <a:normAutofit fontScale="85000" lnSpcReduction="20000"/>
          </a:bodyPr>
          <a:lstStyle/>
          <a:p>
            <a:r>
              <a:rPr lang="en-US" dirty="0" smtClean="0"/>
              <a:t>Rearing takes place in many different freshwater habitats, leading to many different growth patterns</a:t>
            </a:r>
          </a:p>
          <a:p>
            <a:pPr marL="0" indent="0">
              <a:buNone/>
            </a:pPr>
            <a:endParaRPr lang="en-US" dirty="0" smtClean="0"/>
          </a:p>
          <a:p>
            <a:r>
              <a:rPr lang="en-US" dirty="0" smtClean="0"/>
              <a:t>Identify environmental conditions affecting migration timing of different groups of </a:t>
            </a:r>
            <a:r>
              <a:rPr lang="en-US" dirty="0" err="1" smtClean="0"/>
              <a:t>smolts</a:t>
            </a:r>
            <a:endParaRPr lang="en-US" dirty="0" smtClean="0"/>
          </a:p>
          <a:p>
            <a:endParaRPr lang="en-US" dirty="0"/>
          </a:p>
          <a:p>
            <a:r>
              <a:rPr lang="en-US" dirty="0" smtClean="0"/>
              <a:t>Identify important freshwater habitat to guide restoration</a:t>
            </a:r>
          </a:p>
          <a:p>
            <a:endParaRPr lang="en-US" dirty="0"/>
          </a:p>
          <a:p>
            <a:r>
              <a:rPr lang="en-US" dirty="0" smtClean="0"/>
              <a:t>Continue analysis on factors affecting the proportion of yearling and </a:t>
            </a:r>
            <a:r>
              <a:rPr lang="en-US" dirty="0" err="1" smtClean="0"/>
              <a:t>subyearlings</a:t>
            </a:r>
            <a:endParaRPr lang="en-US" dirty="0"/>
          </a:p>
          <a:p>
            <a:endParaRPr lang="en-US" dirty="0" smtClean="0"/>
          </a:p>
          <a:p>
            <a:r>
              <a:rPr lang="en-US" dirty="0" smtClean="0"/>
              <a:t>Tie all this into changes in adult population</a:t>
            </a:r>
          </a:p>
          <a:p>
            <a:endParaRPr lang="en-US" dirty="0"/>
          </a:p>
          <a:p>
            <a:r>
              <a:rPr lang="en-US" dirty="0" smtClean="0"/>
              <a:t>Two manuscripts in preparation</a:t>
            </a:r>
          </a:p>
          <a:p>
            <a:endParaRPr lang="en-US" dirty="0" smtClean="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1049"/>
            <a:ext cx="8229600" cy="885063"/>
          </a:xfrm>
        </p:spPr>
        <p:txBody>
          <a:bodyPr/>
          <a:lstStyle/>
          <a:p>
            <a:r>
              <a:rPr lang="en-US" dirty="0" smtClean="0">
                <a:latin typeface="+mn-lt"/>
              </a:rPr>
              <a:t>Project Background</a:t>
            </a:r>
            <a:endParaRPr lang="en-US" dirty="0">
              <a:latin typeface="+mn-lt"/>
            </a:endParaRPr>
          </a:p>
        </p:txBody>
      </p:sp>
      <p:sp>
        <p:nvSpPr>
          <p:cNvPr id="3" name="Content Placeholder 2"/>
          <p:cNvSpPr>
            <a:spLocks noGrp="1"/>
          </p:cNvSpPr>
          <p:nvPr>
            <p:ph idx="1"/>
          </p:nvPr>
        </p:nvSpPr>
        <p:spPr>
          <a:xfrm>
            <a:off x="304800" y="1800225"/>
            <a:ext cx="7953375" cy="4524375"/>
          </a:xfrm>
        </p:spPr>
        <p:txBody>
          <a:bodyPr>
            <a:normAutofit fontScale="77500" lnSpcReduction="20000"/>
          </a:bodyPr>
          <a:lstStyle/>
          <a:p>
            <a:pPr marL="0" indent="0">
              <a:buNone/>
            </a:pPr>
            <a:endParaRPr lang="en-US" dirty="0" smtClean="0"/>
          </a:p>
          <a:p>
            <a:r>
              <a:rPr lang="en-US" dirty="0"/>
              <a:t>S</a:t>
            </a:r>
            <a:r>
              <a:rPr lang="en-US" dirty="0" smtClean="0"/>
              <a:t>tarted in 1996 to study wild spring Chinook salmon in the Willamette and Sandy basins</a:t>
            </a:r>
          </a:p>
          <a:p>
            <a:pPr marL="0" indent="0">
              <a:buNone/>
            </a:pPr>
            <a:endParaRPr lang="en-US" dirty="0" smtClean="0"/>
          </a:p>
          <a:p>
            <a:r>
              <a:rPr lang="en-US" dirty="0" smtClean="0"/>
              <a:t>Populations listed as threatened in 1999, began collecting data for the recovery plan</a:t>
            </a:r>
          </a:p>
          <a:p>
            <a:endParaRPr lang="en-US" dirty="0"/>
          </a:p>
          <a:p>
            <a:r>
              <a:rPr lang="en-US" dirty="0" smtClean="0"/>
              <a:t>Initial genetic identification; fall and spring Chinook</a:t>
            </a:r>
          </a:p>
          <a:p>
            <a:endParaRPr lang="en-US" dirty="0"/>
          </a:p>
          <a:p>
            <a:r>
              <a:rPr lang="en-US" dirty="0"/>
              <a:t>Hooking </a:t>
            </a:r>
            <a:r>
              <a:rPr lang="en-US" dirty="0" smtClean="0"/>
              <a:t>mortality in fishery below Willamette Falls</a:t>
            </a:r>
          </a:p>
          <a:p>
            <a:pPr marL="0" indent="0">
              <a:buNone/>
            </a:pPr>
            <a:endParaRPr lang="en-US" dirty="0" smtClean="0"/>
          </a:p>
          <a:p>
            <a:r>
              <a:rPr lang="en-US" dirty="0"/>
              <a:t>C</a:t>
            </a:r>
            <a:r>
              <a:rPr lang="en-US" dirty="0" smtClean="0"/>
              <a:t>omplete census of all spawning habitat in the Willamette and Sandy basins</a:t>
            </a:r>
          </a:p>
          <a:p>
            <a:pPr marL="0" indent="0">
              <a:buNone/>
            </a:pPr>
            <a:endParaRPr lang="en-US" dirty="0" smtClean="0"/>
          </a:p>
          <a:p>
            <a:r>
              <a:rPr lang="en-US" dirty="0" smtClean="0"/>
              <a:t>Juvenile life history investigations started early 2000’s</a:t>
            </a:r>
          </a:p>
          <a:p>
            <a:endParaRPr lang="en-US" dirty="0"/>
          </a:p>
          <a:p>
            <a:endParaRPr lang="en-US" dirty="0"/>
          </a:p>
        </p:txBody>
      </p:sp>
    </p:spTree>
    <p:extLst>
      <p:ext uri="{BB962C8B-B14F-4D97-AF65-F5344CB8AC3E}">
        <p14:creationId xmlns:p14="http://schemas.microsoft.com/office/powerpoint/2010/main" val="1069667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31877" y="1216654"/>
            <a:ext cx="1399742" cy="338554"/>
          </a:xfrm>
          <a:prstGeom prst="rect">
            <a:avLst/>
          </a:prstGeom>
          <a:noFill/>
          <a:ln>
            <a:solidFill>
              <a:schemeClr val="tx2"/>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Spawning area</a:t>
            </a:r>
            <a:endParaRPr lang="en-US" sz="1600" dirty="0">
              <a:latin typeface="Times New Roman" panose="02020603050405020304" pitchFamily="18" charset="0"/>
              <a:cs typeface="Times New Roman" panose="02020603050405020304" pitchFamily="18" charset="0"/>
            </a:endParaRPr>
          </a:p>
        </p:txBody>
      </p:sp>
      <p:cxnSp>
        <p:nvCxnSpPr>
          <p:cNvPr id="8" name="Straight Connector 7"/>
          <p:cNvCxnSpPr/>
          <p:nvPr/>
        </p:nvCxnSpPr>
        <p:spPr>
          <a:xfrm flipV="1">
            <a:off x="2213055" y="2330561"/>
            <a:ext cx="0" cy="1033724"/>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2" idx="0"/>
          </p:cNvCxnSpPr>
          <p:nvPr/>
        </p:nvCxnSpPr>
        <p:spPr>
          <a:xfrm flipH="1" flipV="1">
            <a:off x="1804993" y="3426008"/>
            <a:ext cx="5235" cy="1678995"/>
          </a:xfrm>
          <a:prstGeom prst="line">
            <a:avLst/>
          </a:prstGeom>
          <a:ln w="19050">
            <a:solidFill>
              <a:srgbClr val="2AB404"/>
            </a:solidFill>
            <a:prstDash val="dash"/>
            <a:headEnd type="triangle" w="lg" len="med"/>
            <a:tailEnd type="non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209923" y="5688838"/>
            <a:ext cx="7207631" cy="123377"/>
            <a:chOff x="1458851" y="4957366"/>
            <a:chExt cx="7207631" cy="123377"/>
          </a:xfrm>
        </p:grpSpPr>
        <p:cxnSp>
          <p:nvCxnSpPr>
            <p:cNvPr id="63" name="Straight Connector 62"/>
            <p:cNvCxnSpPr/>
            <p:nvPr/>
          </p:nvCxnSpPr>
          <p:spPr>
            <a:xfrm rot="10800000">
              <a:off x="1458851" y="4957366"/>
              <a:ext cx="7207631" cy="0"/>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H="1">
              <a:off x="866625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0800000" flipH="1">
              <a:off x="5464911"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0800000" flipH="1">
              <a:off x="226356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0800000" flipH="1">
              <a:off x="826608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0800000" flipH="1">
              <a:off x="786591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0800000" flipH="1">
              <a:off x="7465751"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flipH="1">
              <a:off x="7065583"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0800000" flipH="1">
              <a:off x="666541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0800000" flipH="1">
              <a:off x="626524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0800000" flipH="1">
              <a:off x="586507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H="1">
              <a:off x="5064743"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flipH="1">
              <a:off x="466457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0800000" flipH="1">
              <a:off x="4264407"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0800000" flipH="1">
              <a:off x="386423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0800000" flipH="1">
              <a:off x="3464071"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flipH="1">
              <a:off x="3063903"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H="1">
              <a:off x="2663735"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flipH="1">
              <a:off x="1463238"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0800000" flipH="1">
              <a:off x="1863399" y="4958467"/>
              <a:ext cx="227" cy="12227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203009" y="5803777"/>
            <a:ext cx="7212016" cy="276999"/>
            <a:chOff x="1451937" y="5072305"/>
            <a:chExt cx="7212016" cy="276999"/>
          </a:xfrm>
        </p:grpSpPr>
        <p:sp>
          <p:nvSpPr>
            <p:cNvPr id="96" name="TextBox 95"/>
            <p:cNvSpPr txBox="1"/>
            <p:nvPr/>
          </p:nvSpPr>
          <p:spPr>
            <a:xfrm>
              <a:off x="1451937" y="5072305"/>
              <a:ext cx="389850"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Jan</a:t>
              </a:r>
              <a:endParaRPr lang="en-US" sz="1200" dirty="0">
                <a:latin typeface="Times New Roman" panose="02020603050405020304" pitchFamily="18" charset="0"/>
                <a:cs typeface="Times New Roman" panose="02020603050405020304" pitchFamily="18" charset="0"/>
              </a:endParaRPr>
            </a:p>
          </p:txBody>
        </p:sp>
        <p:sp>
          <p:nvSpPr>
            <p:cNvPr id="97" name="TextBox 96"/>
            <p:cNvSpPr txBox="1"/>
            <p:nvPr/>
          </p:nvSpPr>
          <p:spPr>
            <a:xfrm>
              <a:off x="1840938" y="5072305"/>
              <a:ext cx="415498"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Feb</a:t>
              </a:r>
              <a:endParaRPr lang="en-US" sz="1200" dirty="0">
                <a:latin typeface="Times New Roman" panose="02020603050405020304" pitchFamily="18" charset="0"/>
                <a:cs typeface="Times New Roman" panose="02020603050405020304" pitchFamily="18" charset="0"/>
              </a:endParaRPr>
            </a:p>
          </p:txBody>
        </p:sp>
        <p:sp>
          <p:nvSpPr>
            <p:cNvPr id="98" name="TextBox 97"/>
            <p:cNvSpPr txBox="1"/>
            <p:nvPr/>
          </p:nvSpPr>
          <p:spPr>
            <a:xfrm>
              <a:off x="2213055" y="5072305"/>
              <a:ext cx="44114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Mar</a:t>
              </a:r>
              <a:endParaRPr lang="en-US" sz="1200" dirty="0">
                <a:latin typeface="Times New Roman" panose="02020603050405020304" pitchFamily="18" charset="0"/>
                <a:cs typeface="Times New Roman" panose="02020603050405020304" pitchFamily="18" charset="0"/>
              </a:endParaRPr>
            </a:p>
          </p:txBody>
        </p:sp>
        <p:sp>
          <p:nvSpPr>
            <p:cNvPr id="99" name="TextBox 98"/>
            <p:cNvSpPr txBox="1"/>
            <p:nvPr/>
          </p:nvSpPr>
          <p:spPr>
            <a:xfrm>
              <a:off x="2632086" y="5072305"/>
              <a:ext cx="42351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Apr</a:t>
              </a:r>
              <a:endParaRPr lang="en-US" sz="1200" dirty="0">
                <a:latin typeface="Times New Roman" panose="02020603050405020304" pitchFamily="18" charset="0"/>
                <a:cs typeface="Times New Roman" panose="02020603050405020304" pitchFamily="18" charset="0"/>
              </a:endParaRPr>
            </a:p>
          </p:txBody>
        </p:sp>
        <p:sp>
          <p:nvSpPr>
            <p:cNvPr id="100" name="TextBox 99"/>
            <p:cNvSpPr txBox="1"/>
            <p:nvPr/>
          </p:nvSpPr>
          <p:spPr>
            <a:xfrm>
              <a:off x="3033485" y="5072305"/>
              <a:ext cx="46679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May</a:t>
              </a:r>
              <a:endParaRPr lang="en-US" sz="1200" dirty="0">
                <a:latin typeface="Times New Roman" panose="02020603050405020304" pitchFamily="18" charset="0"/>
                <a:cs typeface="Times New Roman" panose="02020603050405020304" pitchFamily="18" charset="0"/>
              </a:endParaRPr>
            </a:p>
          </p:txBody>
        </p:sp>
        <p:sp>
          <p:nvSpPr>
            <p:cNvPr id="101" name="TextBox 100"/>
            <p:cNvSpPr txBox="1"/>
            <p:nvPr/>
          </p:nvSpPr>
          <p:spPr>
            <a:xfrm>
              <a:off x="3446265" y="5072305"/>
              <a:ext cx="39786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Jun</a:t>
              </a:r>
              <a:endParaRPr lang="en-US" sz="1200" dirty="0">
                <a:latin typeface="Times New Roman" panose="02020603050405020304" pitchFamily="18" charset="0"/>
                <a:cs typeface="Times New Roman" panose="02020603050405020304" pitchFamily="18" charset="0"/>
              </a:endParaRPr>
            </a:p>
          </p:txBody>
        </p:sp>
        <p:sp>
          <p:nvSpPr>
            <p:cNvPr id="102" name="TextBox 101"/>
            <p:cNvSpPr txBox="1"/>
            <p:nvPr/>
          </p:nvSpPr>
          <p:spPr>
            <a:xfrm>
              <a:off x="3853915" y="5072305"/>
              <a:ext cx="36420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Jul</a:t>
              </a:r>
              <a:endParaRPr lang="en-US" sz="1200" dirty="0">
                <a:latin typeface="Times New Roman" panose="02020603050405020304" pitchFamily="18" charset="0"/>
                <a:cs typeface="Times New Roman" panose="02020603050405020304" pitchFamily="18" charset="0"/>
              </a:endParaRPr>
            </a:p>
          </p:txBody>
        </p:sp>
        <p:sp>
          <p:nvSpPr>
            <p:cNvPr id="103" name="TextBox 102"/>
            <p:cNvSpPr txBox="1"/>
            <p:nvPr/>
          </p:nvSpPr>
          <p:spPr>
            <a:xfrm>
              <a:off x="4259800" y="5072305"/>
              <a:ext cx="44916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Aug</a:t>
              </a:r>
              <a:endParaRPr lang="en-US" sz="1200" dirty="0">
                <a:latin typeface="Times New Roman" panose="02020603050405020304" pitchFamily="18" charset="0"/>
                <a:cs typeface="Times New Roman" panose="02020603050405020304" pitchFamily="18" charset="0"/>
              </a:endParaRPr>
            </a:p>
          </p:txBody>
        </p:sp>
        <p:sp>
          <p:nvSpPr>
            <p:cNvPr id="104" name="TextBox 103"/>
            <p:cNvSpPr txBox="1"/>
            <p:nvPr/>
          </p:nvSpPr>
          <p:spPr>
            <a:xfrm>
              <a:off x="4676214" y="5072305"/>
              <a:ext cx="415498"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Sep</a:t>
              </a:r>
              <a:endParaRPr lang="en-US" sz="1200" dirty="0">
                <a:latin typeface="Times New Roman" panose="02020603050405020304" pitchFamily="18" charset="0"/>
                <a:cs typeface="Times New Roman" panose="02020603050405020304" pitchFamily="18" charset="0"/>
              </a:endParaRPr>
            </a:p>
          </p:txBody>
        </p:sp>
        <p:sp>
          <p:nvSpPr>
            <p:cNvPr id="105" name="TextBox 104"/>
            <p:cNvSpPr txBox="1"/>
            <p:nvPr/>
          </p:nvSpPr>
          <p:spPr>
            <a:xfrm>
              <a:off x="5058964" y="5072305"/>
              <a:ext cx="40748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Oct</a:t>
              </a:r>
              <a:endParaRPr lang="en-US" sz="1200" dirty="0">
                <a:latin typeface="Times New Roman" panose="02020603050405020304" pitchFamily="18" charset="0"/>
                <a:cs typeface="Times New Roman" panose="02020603050405020304" pitchFamily="18" charset="0"/>
              </a:endParaRPr>
            </a:p>
          </p:txBody>
        </p:sp>
        <p:sp>
          <p:nvSpPr>
            <p:cNvPr id="106" name="TextBox 105"/>
            <p:cNvSpPr txBox="1"/>
            <p:nvPr/>
          </p:nvSpPr>
          <p:spPr>
            <a:xfrm>
              <a:off x="5444333" y="5072305"/>
              <a:ext cx="44916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Nov</a:t>
              </a:r>
              <a:endParaRPr lang="en-US" sz="1200" dirty="0">
                <a:latin typeface="Times New Roman" panose="02020603050405020304" pitchFamily="18" charset="0"/>
                <a:cs typeface="Times New Roman" panose="02020603050405020304" pitchFamily="18" charset="0"/>
              </a:endParaRPr>
            </a:p>
          </p:txBody>
        </p:sp>
        <p:sp>
          <p:nvSpPr>
            <p:cNvPr id="107" name="TextBox 106"/>
            <p:cNvSpPr txBox="1"/>
            <p:nvPr/>
          </p:nvSpPr>
          <p:spPr>
            <a:xfrm>
              <a:off x="5860747" y="5072305"/>
              <a:ext cx="433132"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Dec</a:t>
              </a:r>
              <a:endParaRPr lang="en-US" sz="1200" dirty="0">
                <a:latin typeface="Times New Roman" panose="02020603050405020304" pitchFamily="18" charset="0"/>
                <a:cs typeface="Times New Roman" panose="02020603050405020304" pitchFamily="18" charset="0"/>
              </a:endParaRPr>
            </a:p>
          </p:txBody>
        </p:sp>
        <p:sp>
          <p:nvSpPr>
            <p:cNvPr id="108" name="TextBox 107"/>
            <p:cNvSpPr txBox="1"/>
            <p:nvPr/>
          </p:nvSpPr>
          <p:spPr>
            <a:xfrm>
              <a:off x="6271764" y="5072305"/>
              <a:ext cx="389850"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Jan</a:t>
              </a:r>
              <a:endParaRPr lang="en-US" sz="1200" dirty="0">
                <a:latin typeface="Times New Roman" panose="02020603050405020304" pitchFamily="18" charset="0"/>
                <a:cs typeface="Times New Roman" panose="02020603050405020304" pitchFamily="18" charset="0"/>
              </a:endParaRPr>
            </a:p>
          </p:txBody>
        </p:sp>
        <p:sp>
          <p:nvSpPr>
            <p:cNvPr id="109" name="TextBox 108"/>
            <p:cNvSpPr txBox="1"/>
            <p:nvPr/>
          </p:nvSpPr>
          <p:spPr>
            <a:xfrm>
              <a:off x="6671398" y="5072305"/>
              <a:ext cx="415498"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Feb</a:t>
              </a:r>
              <a:endParaRPr lang="en-US" sz="1200" dirty="0">
                <a:latin typeface="Times New Roman" panose="02020603050405020304" pitchFamily="18" charset="0"/>
                <a:cs typeface="Times New Roman" panose="02020603050405020304" pitchFamily="18" charset="0"/>
              </a:endParaRPr>
            </a:p>
          </p:txBody>
        </p:sp>
        <p:sp>
          <p:nvSpPr>
            <p:cNvPr id="110" name="TextBox 109"/>
            <p:cNvSpPr txBox="1"/>
            <p:nvPr/>
          </p:nvSpPr>
          <p:spPr>
            <a:xfrm>
              <a:off x="7054148" y="5072305"/>
              <a:ext cx="44114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Mar</a:t>
              </a:r>
              <a:endParaRPr lang="en-US" sz="1200" dirty="0">
                <a:latin typeface="Times New Roman" panose="02020603050405020304" pitchFamily="18" charset="0"/>
                <a:cs typeface="Times New Roman" panose="02020603050405020304" pitchFamily="18" charset="0"/>
              </a:endParaRPr>
            </a:p>
          </p:txBody>
        </p:sp>
        <p:sp>
          <p:nvSpPr>
            <p:cNvPr id="111" name="TextBox 110"/>
            <p:cNvSpPr txBox="1"/>
            <p:nvPr/>
          </p:nvSpPr>
          <p:spPr>
            <a:xfrm>
              <a:off x="7462546" y="5072305"/>
              <a:ext cx="42351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Apr</a:t>
              </a:r>
              <a:endParaRPr lang="en-US" sz="1200" dirty="0">
                <a:latin typeface="Times New Roman" panose="02020603050405020304" pitchFamily="18" charset="0"/>
                <a:cs typeface="Times New Roman" panose="02020603050405020304" pitchFamily="18" charset="0"/>
              </a:endParaRPr>
            </a:p>
          </p:txBody>
        </p:sp>
        <p:sp>
          <p:nvSpPr>
            <p:cNvPr id="112" name="TextBox 111"/>
            <p:cNvSpPr txBox="1"/>
            <p:nvPr/>
          </p:nvSpPr>
          <p:spPr>
            <a:xfrm>
              <a:off x="7853312" y="5072305"/>
              <a:ext cx="466794"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May</a:t>
              </a:r>
              <a:endParaRPr lang="en-US" sz="1200" dirty="0">
                <a:latin typeface="Times New Roman" panose="02020603050405020304" pitchFamily="18" charset="0"/>
                <a:cs typeface="Times New Roman" panose="02020603050405020304" pitchFamily="18" charset="0"/>
              </a:endParaRPr>
            </a:p>
          </p:txBody>
        </p:sp>
        <p:sp>
          <p:nvSpPr>
            <p:cNvPr id="113" name="TextBox 112"/>
            <p:cNvSpPr txBox="1"/>
            <p:nvPr/>
          </p:nvSpPr>
          <p:spPr>
            <a:xfrm>
              <a:off x="8266087" y="5072305"/>
              <a:ext cx="397866" cy="276999"/>
            </a:xfrm>
            <a:prstGeom prst="rect">
              <a:avLst/>
            </a:prstGeom>
            <a:noFill/>
            <a:ln>
              <a:noFill/>
            </a:ln>
          </p:spPr>
          <p:txBody>
            <a:bodyPr wrap="none" rtlCol="0">
              <a:spAutoFit/>
            </a:bodyPr>
            <a:lstStyle/>
            <a:p>
              <a:r>
                <a:rPr lang="en-US" sz="1200" dirty="0" smtClean="0">
                  <a:latin typeface="Times New Roman" panose="02020603050405020304" pitchFamily="18" charset="0"/>
                  <a:cs typeface="Times New Roman" panose="02020603050405020304" pitchFamily="18" charset="0"/>
                </a:rPr>
                <a:t>Jun</a:t>
              </a:r>
              <a:endParaRPr lang="en-US" sz="1200" dirty="0">
                <a:latin typeface="Times New Roman" panose="02020603050405020304" pitchFamily="18" charset="0"/>
                <a:cs typeface="Times New Roman" panose="02020603050405020304" pitchFamily="18" charset="0"/>
              </a:endParaRPr>
            </a:p>
          </p:txBody>
        </p:sp>
      </p:grpSp>
      <p:sp>
        <p:nvSpPr>
          <p:cNvPr id="140" name="TextBox 139"/>
          <p:cNvSpPr txBox="1"/>
          <p:nvPr/>
        </p:nvSpPr>
        <p:spPr>
          <a:xfrm>
            <a:off x="2923713" y="5105003"/>
            <a:ext cx="1034316" cy="461665"/>
          </a:xfrm>
          <a:prstGeom prst="rect">
            <a:avLst/>
          </a:prstGeom>
          <a:noFill/>
          <a:ln w="28575">
            <a:solidFill>
              <a:schemeClr val="tx2"/>
            </a:solidFill>
          </a:ln>
        </p:spPr>
        <p:txBody>
          <a:bodyPr wrap="square" rtlCol="0">
            <a:spAutoFit/>
          </a:bodyPr>
          <a:lstStyle/>
          <a:p>
            <a:pPr algn="ctr"/>
            <a:r>
              <a:rPr lang="en-US" sz="1200" b="1" dirty="0" err="1" smtClean="0">
                <a:latin typeface="Times New Roman" panose="02020603050405020304" pitchFamily="18" charset="0"/>
                <a:cs typeface="Times New Roman" panose="02020603050405020304" pitchFamily="18" charset="0"/>
              </a:rPr>
              <a:t>Subyearling</a:t>
            </a:r>
            <a:endParaRPr lang="en-US" sz="1200" b="1" dirty="0" smtClean="0">
              <a:latin typeface="Times New Roman" panose="02020603050405020304" pitchFamily="18" charset="0"/>
              <a:cs typeface="Times New Roman" panose="02020603050405020304" pitchFamily="18" charset="0"/>
            </a:endParaRPr>
          </a:p>
          <a:p>
            <a:pPr algn="ctr"/>
            <a:r>
              <a:rPr lang="en-US" sz="1200" b="1" dirty="0" err="1" smtClean="0">
                <a:latin typeface="Times New Roman" panose="02020603050405020304" pitchFamily="18" charset="0"/>
                <a:cs typeface="Times New Roman" panose="02020603050405020304" pitchFamily="18" charset="0"/>
              </a:rPr>
              <a:t>smolt</a:t>
            </a:r>
            <a:endParaRPr lang="en-US" sz="1200" b="1" dirty="0">
              <a:latin typeface="Times New Roman" panose="02020603050405020304" pitchFamily="18" charset="0"/>
              <a:cs typeface="Times New Roman" panose="02020603050405020304" pitchFamily="18" charset="0"/>
            </a:endParaRPr>
          </a:p>
        </p:txBody>
      </p:sp>
      <p:sp>
        <p:nvSpPr>
          <p:cNvPr id="142" name="TextBox 141"/>
          <p:cNvSpPr txBox="1"/>
          <p:nvPr/>
        </p:nvSpPr>
        <p:spPr>
          <a:xfrm>
            <a:off x="1203009" y="5105003"/>
            <a:ext cx="1214438" cy="461665"/>
          </a:xfrm>
          <a:prstGeom prst="rect">
            <a:avLst/>
          </a:prstGeom>
          <a:noFill/>
          <a:ln w="15875">
            <a:solidFill>
              <a:schemeClr val="tx2"/>
            </a:solidFill>
            <a:prstDash val="dash"/>
          </a:ln>
        </p:spPr>
        <p:txBody>
          <a:bodyPr wrap="square" rtlCol="0">
            <a:spAutoFit/>
          </a:bodyPr>
          <a:lstStyle/>
          <a:p>
            <a:pPr algn="ctr"/>
            <a:r>
              <a:rPr lang="en-US" sz="1200" i="1" dirty="0" smtClean="0">
                <a:latin typeface="Times New Roman" panose="02020603050405020304" pitchFamily="18" charset="0"/>
                <a:cs typeface="Times New Roman" panose="02020603050405020304" pitchFamily="18" charset="0"/>
              </a:rPr>
              <a:t>Fry</a:t>
            </a:r>
          </a:p>
          <a:p>
            <a:pPr algn="ctr"/>
            <a:r>
              <a:rPr lang="en-US" sz="1200" i="1" dirty="0" smtClean="0">
                <a:latin typeface="Times New Roman" panose="02020603050405020304" pitchFamily="18" charset="0"/>
                <a:cs typeface="Times New Roman" panose="02020603050405020304" pitchFamily="18" charset="0"/>
              </a:rPr>
              <a:t>migrant</a:t>
            </a:r>
            <a:endParaRPr lang="en-US" sz="1200" i="1" dirty="0">
              <a:latin typeface="Times New Roman" panose="02020603050405020304" pitchFamily="18" charset="0"/>
              <a:cs typeface="Times New Roman" panose="02020603050405020304" pitchFamily="18" charset="0"/>
            </a:endParaRPr>
          </a:p>
        </p:txBody>
      </p:sp>
      <p:sp>
        <p:nvSpPr>
          <p:cNvPr id="145" name="TextBox 144"/>
          <p:cNvSpPr txBox="1"/>
          <p:nvPr/>
        </p:nvSpPr>
        <p:spPr>
          <a:xfrm>
            <a:off x="4058068" y="5105003"/>
            <a:ext cx="757974" cy="461665"/>
          </a:xfrm>
          <a:prstGeom prst="rect">
            <a:avLst/>
          </a:prstGeom>
          <a:noFill/>
          <a:ln w="15875">
            <a:solidFill>
              <a:schemeClr val="tx2"/>
            </a:solidFill>
            <a:prstDash val="dash"/>
          </a:ln>
        </p:spPr>
        <p:txBody>
          <a:bodyPr wrap="square" rtlCol="0">
            <a:spAutoFit/>
          </a:bodyPr>
          <a:lstStyle/>
          <a:p>
            <a:pPr algn="ctr"/>
            <a:r>
              <a:rPr lang="en-US" sz="1200" i="1" dirty="0" smtClean="0">
                <a:latin typeface="Times New Roman" panose="02020603050405020304" pitchFamily="18" charset="0"/>
                <a:cs typeface="Times New Roman" panose="02020603050405020304" pitchFamily="18" charset="0"/>
              </a:rPr>
              <a:t>Summer</a:t>
            </a:r>
          </a:p>
          <a:p>
            <a:pPr algn="ctr"/>
            <a:r>
              <a:rPr lang="en-US" sz="1200" i="1" dirty="0" smtClean="0">
                <a:latin typeface="Times New Roman" panose="02020603050405020304" pitchFamily="18" charset="0"/>
                <a:cs typeface="Times New Roman" panose="02020603050405020304" pitchFamily="18" charset="0"/>
              </a:rPr>
              <a:t>migrant</a:t>
            </a:r>
            <a:endParaRPr lang="en-US" sz="1200" i="1" dirty="0">
              <a:latin typeface="Times New Roman" panose="02020603050405020304" pitchFamily="18" charset="0"/>
              <a:cs typeface="Times New Roman" panose="02020603050405020304" pitchFamily="18" charset="0"/>
            </a:endParaRPr>
          </a:p>
        </p:txBody>
      </p:sp>
      <p:sp>
        <p:nvSpPr>
          <p:cNvPr id="147" name="TextBox 146"/>
          <p:cNvSpPr txBox="1"/>
          <p:nvPr/>
        </p:nvSpPr>
        <p:spPr>
          <a:xfrm>
            <a:off x="5092689" y="5105003"/>
            <a:ext cx="1319388" cy="461665"/>
          </a:xfrm>
          <a:prstGeom prst="rect">
            <a:avLst/>
          </a:prstGeom>
          <a:noFill/>
          <a:ln w="28575">
            <a:solidFill>
              <a:schemeClr val="tx2"/>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Fall-winter migrant</a:t>
            </a:r>
            <a:endParaRPr lang="en-US" sz="1200" b="1" dirty="0">
              <a:latin typeface="Times New Roman" panose="02020603050405020304" pitchFamily="18" charset="0"/>
              <a:cs typeface="Times New Roman" panose="02020603050405020304" pitchFamily="18" charset="0"/>
            </a:endParaRPr>
          </a:p>
        </p:txBody>
      </p:sp>
      <p:sp>
        <p:nvSpPr>
          <p:cNvPr id="149" name="TextBox 148"/>
          <p:cNvSpPr txBox="1"/>
          <p:nvPr/>
        </p:nvSpPr>
        <p:spPr>
          <a:xfrm>
            <a:off x="6586880" y="5105003"/>
            <a:ext cx="1830674" cy="461665"/>
          </a:xfrm>
          <a:prstGeom prst="rect">
            <a:avLst/>
          </a:prstGeom>
          <a:noFill/>
          <a:ln w="28575">
            <a:solidFill>
              <a:schemeClr val="tx2"/>
            </a:solidFill>
          </a:ln>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Yearling</a:t>
            </a:r>
          </a:p>
          <a:p>
            <a:pPr algn="ctr"/>
            <a:r>
              <a:rPr lang="en-US" sz="1200" b="1" dirty="0" err="1" smtClean="0">
                <a:latin typeface="Times New Roman" panose="02020603050405020304" pitchFamily="18" charset="0"/>
                <a:cs typeface="Times New Roman" panose="02020603050405020304" pitchFamily="18" charset="0"/>
              </a:rPr>
              <a:t>smolt</a:t>
            </a:r>
            <a:endParaRPr lang="en-US" sz="1200" b="1" dirty="0">
              <a:latin typeface="Times New Roman" panose="02020603050405020304" pitchFamily="18" charset="0"/>
              <a:cs typeface="Times New Roman" panose="02020603050405020304" pitchFamily="18" charset="0"/>
            </a:endParaRPr>
          </a:p>
        </p:txBody>
      </p:sp>
      <p:sp>
        <p:nvSpPr>
          <p:cNvPr id="170" name="TextBox 169"/>
          <p:cNvSpPr txBox="1"/>
          <p:nvPr/>
        </p:nvSpPr>
        <p:spPr>
          <a:xfrm>
            <a:off x="7720766" y="1862038"/>
            <a:ext cx="757974" cy="246221"/>
          </a:xfrm>
          <a:prstGeom prst="rect">
            <a:avLst/>
          </a:prstGeom>
          <a:noFill/>
          <a:ln w="15875">
            <a:solidFill>
              <a:schemeClr val="tx2"/>
            </a:solidFill>
            <a:prstDash val="dash"/>
          </a:ln>
        </p:spPr>
        <p:txBody>
          <a:bodyPr wrap="square" rtlCol="0">
            <a:spAutoFit/>
          </a:bodyPr>
          <a:lstStyle/>
          <a:p>
            <a:pPr algn="ctr"/>
            <a:r>
              <a:rPr lang="en-US" sz="1000" dirty="0" err="1" smtClean="0">
                <a:latin typeface="Times New Roman" panose="02020603050405020304" pitchFamily="18" charset="0"/>
                <a:cs typeface="Times New Roman" panose="02020603050405020304" pitchFamily="18" charset="0"/>
              </a:rPr>
              <a:t>Precocial</a:t>
            </a:r>
            <a:endParaRPr lang="en-US" sz="1000" dirty="0">
              <a:latin typeface="Times New Roman" panose="02020603050405020304" pitchFamily="18" charset="0"/>
              <a:cs typeface="Times New Roman" panose="02020603050405020304" pitchFamily="18" charset="0"/>
            </a:endParaRPr>
          </a:p>
        </p:txBody>
      </p:sp>
      <p:cxnSp>
        <p:nvCxnSpPr>
          <p:cNvPr id="177" name="Straight Connector 176"/>
          <p:cNvCxnSpPr/>
          <p:nvPr/>
        </p:nvCxnSpPr>
        <p:spPr>
          <a:xfrm>
            <a:off x="6857462" y="2223074"/>
            <a:ext cx="1560092" cy="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78" name="TextBox 177"/>
          <p:cNvSpPr txBox="1"/>
          <p:nvPr/>
        </p:nvSpPr>
        <p:spPr>
          <a:xfrm>
            <a:off x="8266086" y="2284280"/>
            <a:ext cx="757974" cy="400110"/>
          </a:xfrm>
          <a:prstGeom prst="rect">
            <a:avLst/>
          </a:prstGeom>
          <a:noFill/>
          <a:ln w="15875">
            <a:solidFill>
              <a:schemeClr val="tx2"/>
            </a:solidFill>
            <a:prstDash val="dash"/>
          </a:ln>
        </p:spPr>
        <p:txBody>
          <a:bodyPr wrap="square" rtlCol="0">
            <a:spAutoFit/>
          </a:bodyPr>
          <a:lstStyle/>
          <a:p>
            <a:pPr algn="ctr"/>
            <a:r>
              <a:rPr lang="en-US" sz="1000" dirty="0" smtClean="0">
                <a:latin typeface="Times New Roman" panose="02020603050405020304" pitchFamily="18" charset="0"/>
                <a:cs typeface="Times New Roman" panose="02020603050405020304" pitchFamily="18" charset="0"/>
              </a:rPr>
              <a:t>2-year</a:t>
            </a:r>
          </a:p>
          <a:p>
            <a:pPr algn="ctr"/>
            <a:r>
              <a:rPr lang="en-US" sz="1000" dirty="0" err="1" smtClean="0">
                <a:latin typeface="Times New Roman" panose="02020603050405020304" pitchFamily="18" charset="0"/>
                <a:cs typeface="Times New Roman" panose="02020603050405020304" pitchFamily="18" charset="0"/>
              </a:rPr>
              <a:t>smolt</a:t>
            </a:r>
            <a:endParaRPr lang="en-US" sz="1000" dirty="0">
              <a:latin typeface="Times New Roman" panose="02020603050405020304" pitchFamily="18" charset="0"/>
              <a:cs typeface="Times New Roman" panose="02020603050405020304" pitchFamily="18" charset="0"/>
            </a:endParaRPr>
          </a:p>
        </p:txBody>
      </p:sp>
      <p:sp>
        <p:nvSpPr>
          <p:cNvPr id="86" name="TextBox 85"/>
          <p:cNvSpPr txBox="1"/>
          <p:nvPr/>
        </p:nvSpPr>
        <p:spPr>
          <a:xfrm>
            <a:off x="1799759" y="1985149"/>
            <a:ext cx="813043" cy="338554"/>
          </a:xfrm>
          <a:prstGeom prst="rect">
            <a:avLst/>
          </a:prstGeom>
          <a:noFill/>
          <a:ln>
            <a:solidFill>
              <a:schemeClr val="tx2"/>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Movers</a:t>
            </a:r>
            <a:endParaRPr lang="en-US" sz="1600" dirty="0">
              <a:latin typeface="Times New Roman" panose="02020603050405020304" pitchFamily="18" charset="0"/>
              <a:cs typeface="Times New Roman" panose="02020603050405020304" pitchFamily="18" charset="0"/>
            </a:endParaRPr>
          </a:p>
        </p:txBody>
      </p:sp>
      <p:sp>
        <p:nvSpPr>
          <p:cNvPr id="90" name="TextBox 89"/>
          <p:cNvSpPr txBox="1"/>
          <p:nvPr/>
        </p:nvSpPr>
        <p:spPr>
          <a:xfrm>
            <a:off x="6058615" y="1985149"/>
            <a:ext cx="790601" cy="338554"/>
          </a:xfrm>
          <a:prstGeom prst="rect">
            <a:avLst/>
          </a:prstGeom>
          <a:noFill/>
          <a:ln>
            <a:solidFill>
              <a:schemeClr val="tx2"/>
            </a:solidFill>
          </a:ln>
        </p:spPr>
        <p:txBody>
          <a:bodyPr wrap="none" rtlCol="0">
            <a:spAutoFit/>
          </a:bodyPr>
          <a:lstStyle/>
          <a:p>
            <a:r>
              <a:rPr lang="en-US" sz="1600" dirty="0" smtClean="0">
                <a:latin typeface="Times New Roman" panose="02020603050405020304" pitchFamily="18" charset="0"/>
                <a:cs typeface="Times New Roman" panose="02020603050405020304" pitchFamily="18" charset="0"/>
              </a:rPr>
              <a:t>Stayers</a:t>
            </a:r>
            <a:endParaRPr lang="en-US" sz="1600" dirty="0">
              <a:latin typeface="Times New Roman" panose="02020603050405020304" pitchFamily="18" charset="0"/>
              <a:cs typeface="Times New Roman" panose="02020603050405020304" pitchFamily="18" charset="0"/>
            </a:endParaRPr>
          </a:p>
        </p:txBody>
      </p:sp>
      <p:cxnSp>
        <p:nvCxnSpPr>
          <p:cNvPr id="134" name="Straight Connector 133"/>
          <p:cNvCxnSpPr/>
          <p:nvPr/>
        </p:nvCxnSpPr>
        <p:spPr>
          <a:xfrm flipV="1">
            <a:off x="2213055" y="1376787"/>
            <a:ext cx="1421316" cy="17810"/>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86" idx="0"/>
          </p:cNvCxnSpPr>
          <p:nvPr/>
        </p:nvCxnSpPr>
        <p:spPr>
          <a:xfrm flipV="1">
            <a:off x="2206281" y="1394597"/>
            <a:ext cx="3655" cy="590552"/>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90" idx="0"/>
          </p:cNvCxnSpPr>
          <p:nvPr/>
        </p:nvCxnSpPr>
        <p:spPr>
          <a:xfrm flipV="1">
            <a:off x="6453916" y="1389274"/>
            <a:ext cx="6241" cy="59587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3063313" y="4353302"/>
            <a:ext cx="0" cy="737701"/>
          </a:xfrm>
          <a:prstGeom prst="line">
            <a:avLst/>
          </a:prstGeom>
          <a:ln w="38100">
            <a:solidFill>
              <a:srgbClr val="2AB404"/>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6856709" y="1993253"/>
            <a:ext cx="880808" cy="1"/>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041725" y="1376787"/>
            <a:ext cx="1421316" cy="178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321659" y="6085804"/>
            <a:ext cx="506614" cy="307777"/>
          </a:xfrm>
          <a:prstGeom prst="rect">
            <a:avLst/>
          </a:prstGeom>
          <a:noFill/>
          <a:ln>
            <a:solidFill>
              <a:schemeClr val="tx2"/>
            </a:solidFill>
          </a:ln>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11%</a:t>
            </a:r>
            <a:endParaRPr lang="en-US" sz="1400" dirty="0">
              <a:latin typeface="Times New Roman" panose="02020603050405020304" pitchFamily="18" charset="0"/>
              <a:cs typeface="Times New Roman" panose="02020603050405020304" pitchFamily="18" charset="0"/>
            </a:endParaRPr>
          </a:p>
        </p:txBody>
      </p:sp>
      <p:sp>
        <p:nvSpPr>
          <p:cNvPr id="157" name="TextBox 156"/>
          <p:cNvSpPr txBox="1"/>
          <p:nvPr/>
        </p:nvSpPr>
        <p:spPr>
          <a:xfrm>
            <a:off x="5499076" y="6085804"/>
            <a:ext cx="506614" cy="307777"/>
          </a:xfrm>
          <a:prstGeom prst="rect">
            <a:avLst/>
          </a:prstGeom>
          <a:noFill/>
          <a:ln>
            <a:solidFill>
              <a:schemeClr val="tx2"/>
            </a:solidFill>
          </a:ln>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11%</a:t>
            </a:r>
            <a:endParaRPr lang="en-US" sz="1400" dirty="0">
              <a:latin typeface="Times New Roman" panose="02020603050405020304" pitchFamily="18" charset="0"/>
              <a:cs typeface="Times New Roman" panose="02020603050405020304" pitchFamily="18" charset="0"/>
            </a:endParaRPr>
          </a:p>
        </p:txBody>
      </p:sp>
      <p:sp>
        <p:nvSpPr>
          <p:cNvPr id="158" name="TextBox 157"/>
          <p:cNvSpPr txBox="1"/>
          <p:nvPr/>
        </p:nvSpPr>
        <p:spPr>
          <a:xfrm>
            <a:off x="7329873" y="6100904"/>
            <a:ext cx="513282" cy="307777"/>
          </a:xfrm>
          <a:prstGeom prst="rect">
            <a:avLst/>
          </a:prstGeom>
          <a:noFill/>
          <a:ln>
            <a:solidFill>
              <a:schemeClr val="tx2"/>
            </a:solidFill>
          </a:ln>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78%</a:t>
            </a:r>
            <a:endParaRPr lang="en-US" sz="1400" dirty="0">
              <a:latin typeface="Times New Roman" panose="02020603050405020304" pitchFamily="18" charset="0"/>
              <a:cs typeface="Times New Roman" panose="02020603050405020304" pitchFamily="18" charset="0"/>
            </a:endParaRPr>
          </a:p>
        </p:txBody>
      </p:sp>
      <p:sp>
        <p:nvSpPr>
          <p:cNvPr id="161" name="TextBox 160"/>
          <p:cNvSpPr txBox="1"/>
          <p:nvPr/>
        </p:nvSpPr>
        <p:spPr>
          <a:xfrm>
            <a:off x="2851182" y="4045523"/>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76%</a:t>
            </a:r>
            <a:endParaRPr lang="en-US" sz="1200" dirty="0">
              <a:latin typeface="Times New Roman" panose="02020603050405020304" pitchFamily="18" charset="0"/>
              <a:cs typeface="Times New Roman" panose="02020603050405020304" pitchFamily="18" charset="0"/>
            </a:endParaRPr>
          </a:p>
        </p:txBody>
      </p:sp>
      <p:cxnSp>
        <p:nvCxnSpPr>
          <p:cNvPr id="176" name="Straight Connector 175"/>
          <p:cNvCxnSpPr>
            <a:endCxn id="179" idx="2"/>
          </p:cNvCxnSpPr>
          <p:nvPr/>
        </p:nvCxnSpPr>
        <p:spPr>
          <a:xfrm flipH="1" flipV="1">
            <a:off x="5217440" y="4314571"/>
            <a:ext cx="89" cy="773796"/>
          </a:xfrm>
          <a:prstGeom prst="line">
            <a:avLst/>
          </a:prstGeom>
          <a:ln w="31750">
            <a:solidFill>
              <a:srgbClr val="2AB404"/>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rot="1976">
            <a:off x="4984122" y="4037572"/>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15%</a:t>
            </a:r>
            <a:endParaRPr lang="en-US" sz="1200" dirty="0">
              <a:latin typeface="Times New Roman" panose="02020603050405020304" pitchFamily="18" charset="0"/>
              <a:cs typeface="Times New Roman" panose="02020603050405020304" pitchFamily="18" charset="0"/>
            </a:endParaRPr>
          </a:p>
        </p:txBody>
      </p:sp>
      <p:cxnSp>
        <p:nvCxnSpPr>
          <p:cNvPr id="180" name="Straight Connector 179"/>
          <p:cNvCxnSpPr/>
          <p:nvPr/>
        </p:nvCxnSpPr>
        <p:spPr>
          <a:xfrm flipV="1">
            <a:off x="5229833" y="3401901"/>
            <a:ext cx="2476" cy="630953"/>
          </a:xfrm>
          <a:prstGeom prst="line">
            <a:avLst/>
          </a:prstGeom>
          <a:ln w="3175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802245" y="2968610"/>
            <a:ext cx="0" cy="642376"/>
          </a:xfrm>
          <a:prstGeom prst="line">
            <a:avLst/>
          </a:prstGeom>
          <a:ln w="38100">
            <a:solidFill>
              <a:schemeClr val="tx2"/>
            </a:solidFill>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591820" y="2722507"/>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76%</a:t>
            </a:r>
            <a:endParaRPr lang="en-US" sz="1200" dirty="0">
              <a:latin typeface="Times New Roman" panose="02020603050405020304" pitchFamily="18" charset="0"/>
              <a:cs typeface="Times New Roman" panose="02020603050405020304" pitchFamily="18" charset="0"/>
            </a:endParaRPr>
          </a:p>
        </p:txBody>
      </p:sp>
      <p:cxnSp>
        <p:nvCxnSpPr>
          <p:cNvPr id="194" name="Straight Connector 193"/>
          <p:cNvCxnSpPr/>
          <p:nvPr/>
        </p:nvCxnSpPr>
        <p:spPr>
          <a:xfrm flipV="1">
            <a:off x="5868477" y="2323703"/>
            <a:ext cx="190138" cy="391947"/>
          </a:xfrm>
          <a:prstGeom prst="line">
            <a:avLst/>
          </a:prstGeom>
          <a:ln w="3810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902831" y="2722507"/>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24%</a:t>
            </a:r>
            <a:endParaRPr lang="en-US" sz="1200" dirty="0">
              <a:latin typeface="Times New Roman" panose="02020603050405020304" pitchFamily="18" charset="0"/>
              <a:cs typeface="Times New Roman" panose="02020603050405020304" pitchFamily="18" charset="0"/>
            </a:endParaRPr>
          </a:p>
        </p:txBody>
      </p:sp>
      <p:cxnSp>
        <p:nvCxnSpPr>
          <p:cNvPr id="202" name="Straight Connector 201"/>
          <p:cNvCxnSpPr/>
          <p:nvPr/>
        </p:nvCxnSpPr>
        <p:spPr>
          <a:xfrm flipH="1" flipV="1">
            <a:off x="6677712" y="4353302"/>
            <a:ext cx="1" cy="737701"/>
          </a:xfrm>
          <a:prstGeom prst="line">
            <a:avLst/>
          </a:prstGeom>
          <a:ln w="19050">
            <a:solidFill>
              <a:srgbClr val="2AB404"/>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6467611" y="4056826"/>
            <a:ext cx="389851" cy="276999"/>
          </a:xfrm>
          <a:prstGeom prst="rect">
            <a:avLst/>
          </a:prstGeom>
          <a:noFill/>
          <a:ln>
            <a:noFill/>
          </a:ln>
        </p:spPr>
        <p:txBody>
          <a:bodyPr wrap="none" rtlCol="0">
            <a:spAutoFit/>
          </a:bodyPr>
          <a:lstStyle/>
          <a:p>
            <a:pPr algn="ctr"/>
            <a:r>
              <a:rPr lang="en-US" sz="1200" dirty="0">
                <a:latin typeface="Times New Roman" panose="02020603050405020304" pitchFamily="18" charset="0"/>
                <a:cs typeface="Times New Roman" panose="02020603050405020304" pitchFamily="18" charset="0"/>
              </a:rPr>
              <a:t>9</a:t>
            </a:r>
            <a:r>
              <a:rPr lang="en-US" sz="1200" dirty="0" smtClean="0">
                <a:latin typeface="Times New Roman" panose="02020603050405020304" pitchFamily="18"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cxnSp>
        <p:nvCxnSpPr>
          <p:cNvPr id="204" name="Straight Connector 203"/>
          <p:cNvCxnSpPr>
            <a:stCxn id="203" idx="0"/>
          </p:cNvCxnSpPr>
          <p:nvPr/>
        </p:nvCxnSpPr>
        <p:spPr>
          <a:xfrm flipV="1">
            <a:off x="6662537" y="3400714"/>
            <a:ext cx="5337" cy="656112"/>
          </a:xfrm>
          <a:prstGeom prst="line">
            <a:avLst/>
          </a:prstGeom>
          <a:ln w="1905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flipH="1" flipV="1">
            <a:off x="5817752" y="4341854"/>
            <a:ext cx="8943" cy="752516"/>
          </a:xfrm>
          <a:prstGeom prst="line">
            <a:avLst/>
          </a:prstGeom>
          <a:ln w="19050">
            <a:solidFill>
              <a:schemeClr val="tx2"/>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5655200" y="4062496"/>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24%</a:t>
            </a:r>
            <a:endParaRPr lang="en-US" sz="1200" dirty="0">
              <a:latin typeface="Times New Roman" panose="02020603050405020304" pitchFamily="18" charset="0"/>
              <a:cs typeface="Times New Roman" panose="02020603050405020304" pitchFamily="18" charset="0"/>
            </a:endParaRPr>
          </a:p>
        </p:txBody>
      </p:sp>
      <p:cxnSp>
        <p:nvCxnSpPr>
          <p:cNvPr id="216" name="Straight Connector 215"/>
          <p:cNvCxnSpPr/>
          <p:nvPr/>
        </p:nvCxnSpPr>
        <p:spPr>
          <a:xfrm flipH="1" flipV="1">
            <a:off x="5800597" y="3600510"/>
            <a:ext cx="10632" cy="423747"/>
          </a:xfrm>
          <a:prstGeom prst="line">
            <a:avLst/>
          </a:prstGeom>
          <a:ln w="1905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5234467" y="3398385"/>
            <a:ext cx="1425960" cy="0"/>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7072751" y="4344458"/>
            <a:ext cx="0" cy="751701"/>
          </a:xfrm>
          <a:prstGeom prst="line">
            <a:avLst/>
          </a:prstGeom>
          <a:ln w="31750">
            <a:solidFill>
              <a:schemeClr val="tx2"/>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246" name="TextBox 245"/>
          <p:cNvSpPr txBox="1"/>
          <p:nvPr/>
        </p:nvSpPr>
        <p:spPr>
          <a:xfrm>
            <a:off x="234153" y="3138845"/>
            <a:ext cx="1163781"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Willamette River rearing</a:t>
            </a:r>
            <a:endParaRPr lang="en-US" sz="1200" b="1" dirty="0">
              <a:latin typeface="Times New Roman" panose="02020603050405020304" pitchFamily="18" charset="0"/>
              <a:cs typeface="Times New Roman" panose="02020603050405020304" pitchFamily="18" charset="0"/>
            </a:endParaRPr>
          </a:p>
        </p:txBody>
      </p:sp>
      <p:sp>
        <p:nvSpPr>
          <p:cNvPr id="247" name="TextBox 246"/>
          <p:cNvSpPr txBox="1"/>
          <p:nvPr/>
        </p:nvSpPr>
        <p:spPr>
          <a:xfrm>
            <a:off x="-51428" y="5085482"/>
            <a:ext cx="1265966" cy="461665"/>
          </a:xfrm>
          <a:prstGeom prst="rect">
            <a:avLst/>
          </a:prstGeom>
          <a:noFill/>
        </p:spPr>
        <p:txBody>
          <a:bodyPr wrap="square" rtlCol="0">
            <a:spAutoFit/>
          </a:bodyPr>
          <a:lstStyle/>
          <a:p>
            <a:pPr algn="ctr"/>
            <a:r>
              <a:rPr lang="en-US" sz="1200" b="1" dirty="0" smtClean="0">
                <a:latin typeface="Times New Roman" panose="02020603050405020304" pitchFamily="18" charset="0"/>
                <a:cs typeface="Times New Roman" panose="02020603050405020304" pitchFamily="18" charset="0"/>
              </a:rPr>
              <a:t>Migration past Willamette Falls</a:t>
            </a:r>
            <a:endParaRPr lang="en-US" sz="1200" b="1" dirty="0">
              <a:latin typeface="Times New Roman" panose="02020603050405020304" pitchFamily="18" charset="0"/>
              <a:cs typeface="Times New Roman" panose="02020603050405020304" pitchFamily="18" charset="0"/>
            </a:endParaRPr>
          </a:p>
        </p:txBody>
      </p:sp>
      <p:sp>
        <p:nvSpPr>
          <p:cNvPr id="266" name="Rectangle 265"/>
          <p:cNvSpPr/>
          <p:nvPr/>
        </p:nvSpPr>
        <p:spPr>
          <a:xfrm>
            <a:off x="5107669" y="2345596"/>
            <a:ext cx="870751"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Fall-winter</a:t>
            </a:r>
            <a:endParaRPr lang="en-US" sz="1200" dirty="0"/>
          </a:p>
        </p:txBody>
      </p:sp>
      <p:sp>
        <p:nvSpPr>
          <p:cNvPr id="268" name="Rectangle 267"/>
          <p:cNvSpPr/>
          <p:nvPr/>
        </p:nvSpPr>
        <p:spPr>
          <a:xfrm>
            <a:off x="6972354" y="2359910"/>
            <a:ext cx="595035" cy="276999"/>
          </a:xfrm>
          <a:prstGeom prst="rect">
            <a:avLst/>
          </a:prstGeom>
        </p:spPr>
        <p:txBody>
          <a:bodyPr wrap="none">
            <a:spAutoFit/>
          </a:bodyPr>
          <a:lstStyle/>
          <a:p>
            <a:r>
              <a:rPr lang="en-US" sz="1200" dirty="0" smtClean="0">
                <a:latin typeface="Times New Roman" panose="02020603050405020304" pitchFamily="18" charset="0"/>
                <a:cs typeface="Times New Roman" panose="02020603050405020304" pitchFamily="18" charset="0"/>
              </a:rPr>
              <a:t>Spring</a:t>
            </a:r>
            <a:endParaRPr lang="en-US" sz="1200" dirty="0"/>
          </a:p>
        </p:txBody>
      </p:sp>
      <p:cxnSp>
        <p:nvCxnSpPr>
          <p:cNvPr id="269" name="Straight Connector 268"/>
          <p:cNvCxnSpPr/>
          <p:nvPr/>
        </p:nvCxnSpPr>
        <p:spPr>
          <a:xfrm flipH="1" flipV="1">
            <a:off x="6837968" y="2323703"/>
            <a:ext cx="224151" cy="398804"/>
          </a:xfrm>
          <a:prstGeom prst="line">
            <a:avLst/>
          </a:prstGeom>
          <a:ln w="1905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p:nvPr/>
        </p:nvCxnSpPr>
        <p:spPr>
          <a:xfrm flipV="1">
            <a:off x="7637132" y="3539213"/>
            <a:ext cx="0" cy="1549155"/>
          </a:xfrm>
          <a:prstGeom prst="line">
            <a:avLst/>
          </a:prstGeom>
          <a:ln w="19050">
            <a:solidFill>
              <a:schemeClr val="tx2"/>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p:nvPr/>
        </p:nvCxnSpPr>
        <p:spPr>
          <a:xfrm>
            <a:off x="1812208" y="3378049"/>
            <a:ext cx="1269895" cy="10633"/>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flipV="1">
            <a:off x="3082103" y="3383491"/>
            <a:ext cx="2476" cy="630953"/>
          </a:xfrm>
          <a:prstGeom prst="line">
            <a:avLst/>
          </a:prstGeom>
          <a:ln w="3810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p:nvPr/>
        </p:nvCxnSpPr>
        <p:spPr>
          <a:xfrm>
            <a:off x="5809726" y="3621619"/>
            <a:ext cx="1263025" cy="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p:nvPr/>
        </p:nvCxnSpPr>
        <p:spPr>
          <a:xfrm flipH="1" flipV="1">
            <a:off x="3102992" y="3388683"/>
            <a:ext cx="492211" cy="12031"/>
          </a:xfrm>
          <a:prstGeom prst="line">
            <a:avLst/>
          </a:prstGeom>
          <a:ln w="19050">
            <a:solidFill>
              <a:srgbClr val="2AB404"/>
            </a:solidFill>
            <a:headEnd type="triangle" w="lg" len="med"/>
          </a:ln>
        </p:spPr>
        <p:style>
          <a:lnRef idx="1">
            <a:schemeClr val="accent1"/>
          </a:lnRef>
          <a:fillRef idx="0">
            <a:schemeClr val="accent1"/>
          </a:fillRef>
          <a:effectRef idx="0">
            <a:schemeClr val="accent1"/>
          </a:effectRef>
          <a:fontRef idx="minor">
            <a:schemeClr val="tx1"/>
          </a:fontRef>
        </p:style>
      </p:cxnSp>
      <p:sp>
        <p:nvSpPr>
          <p:cNvPr id="320" name="TextBox 319"/>
          <p:cNvSpPr txBox="1"/>
          <p:nvPr/>
        </p:nvSpPr>
        <p:spPr>
          <a:xfrm>
            <a:off x="3583455" y="3262214"/>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24%</a:t>
            </a:r>
            <a:endParaRPr lang="en-US" sz="1200" dirty="0">
              <a:latin typeface="Times New Roman" panose="02020603050405020304" pitchFamily="18" charset="0"/>
              <a:cs typeface="Times New Roman" panose="02020603050405020304" pitchFamily="18" charset="0"/>
            </a:endParaRPr>
          </a:p>
        </p:txBody>
      </p:sp>
      <p:cxnSp>
        <p:nvCxnSpPr>
          <p:cNvPr id="321" name="Straight Connector 320"/>
          <p:cNvCxnSpPr/>
          <p:nvPr/>
        </p:nvCxnSpPr>
        <p:spPr>
          <a:xfrm>
            <a:off x="4010872" y="3399315"/>
            <a:ext cx="1205338" cy="699"/>
          </a:xfrm>
          <a:prstGeom prst="line">
            <a:avLst/>
          </a:prstGeom>
          <a:ln w="19050">
            <a:solidFill>
              <a:srgbClr val="2AB404"/>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nvCxnSpPr>
        <p:spPr>
          <a:xfrm flipV="1">
            <a:off x="7079230" y="3611443"/>
            <a:ext cx="2476" cy="424117"/>
          </a:xfrm>
          <a:prstGeom prst="line">
            <a:avLst/>
          </a:prstGeom>
          <a:ln w="31750">
            <a:solidFill>
              <a:schemeClr val="tx2"/>
            </a:solidFill>
            <a:headEnd type="triangle" w="lg" len="med"/>
          </a:ln>
        </p:spPr>
        <p:style>
          <a:lnRef idx="1">
            <a:schemeClr val="accent1"/>
          </a:lnRef>
          <a:fillRef idx="0">
            <a:schemeClr val="accent1"/>
          </a:fillRef>
          <a:effectRef idx="0">
            <a:schemeClr val="accent1"/>
          </a:effectRef>
          <a:fontRef idx="minor">
            <a:schemeClr val="tx1"/>
          </a:fontRef>
        </p:style>
      </p:cxnSp>
      <p:sp>
        <p:nvSpPr>
          <p:cNvPr id="332" name="TextBox 331"/>
          <p:cNvSpPr txBox="1"/>
          <p:nvPr/>
        </p:nvSpPr>
        <p:spPr>
          <a:xfrm>
            <a:off x="6865747" y="4062496"/>
            <a:ext cx="466795"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52%</a:t>
            </a:r>
            <a:endParaRPr lang="en-US" sz="1200" dirty="0">
              <a:latin typeface="Times New Roman" panose="02020603050405020304" pitchFamily="18" charset="0"/>
              <a:cs typeface="Times New Roman" panose="02020603050405020304" pitchFamily="18" charset="0"/>
            </a:endParaRPr>
          </a:p>
        </p:txBody>
      </p:sp>
      <p:cxnSp>
        <p:nvCxnSpPr>
          <p:cNvPr id="338" name="Straight Connector 337"/>
          <p:cNvCxnSpPr/>
          <p:nvPr/>
        </p:nvCxnSpPr>
        <p:spPr>
          <a:xfrm flipH="1" flipV="1">
            <a:off x="7246366" y="2999506"/>
            <a:ext cx="390767" cy="53970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p:cNvCxnSpPr/>
          <p:nvPr/>
        </p:nvCxnSpPr>
        <p:spPr>
          <a:xfrm flipH="1" flipV="1">
            <a:off x="8417327" y="2223074"/>
            <a:ext cx="7605" cy="792679"/>
          </a:xfrm>
          <a:prstGeom prst="line">
            <a:avLst/>
          </a:prstGeom>
          <a:ln w="19050">
            <a:solidFill>
              <a:schemeClr val="tx2"/>
            </a:solidFill>
            <a:prstDash val="dash"/>
            <a:headEnd type="triangle" w="lg" len="med"/>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231961" y="4046343"/>
            <a:ext cx="476412" cy="276999"/>
          </a:xfrm>
          <a:prstGeom prst="rect">
            <a:avLst/>
          </a:prstGeom>
          <a:noFill/>
          <a:ln>
            <a:noFill/>
          </a:ln>
        </p:spPr>
        <p:txBody>
          <a:bodyPr wrap="none" rtlCol="0">
            <a:spAutoFit/>
          </a:bodyPr>
          <a:lstStyle/>
          <a:p>
            <a:pPr algn="ctr"/>
            <a:r>
              <a:rPr lang="en-US" sz="1200" dirty="0" smtClean="0">
                <a:latin typeface="Times New Roman" panose="02020603050405020304" pitchFamily="18" charset="0"/>
                <a:cs typeface="Times New Roman" panose="02020603050405020304" pitchFamily="18" charset="0"/>
              </a:rPr>
              <a:t>&lt;1%</a:t>
            </a:r>
            <a:endParaRPr lang="en-US" sz="1200" dirty="0">
              <a:latin typeface="Times New Roman" panose="02020603050405020304" pitchFamily="18" charset="0"/>
              <a:cs typeface="Times New Roman" panose="02020603050405020304" pitchFamily="18" charset="0"/>
            </a:endParaRPr>
          </a:p>
        </p:txBody>
      </p:sp>
      <p:cxnSp>
        <p:nvCxnSpPr>
          <p:cNvPr id="114" name="Straight Connector 113"/>
          <p:cNvCxnSpPr/>
          <p:nvPr/>
        </p:nvCxnSpPr>
        <p:spPr>
          <a:xfrm flipH="1" flipV="1">
            <a:off x="4235931" y="3406487"/>
            <a:ext cx="5235" cy="1678995"/>
          </a:xfrm>
          <a:prstGeom prst="line">
            <a:avLst/>
          </a:prstGeom>
          <a:ln w="19050">
            <a:solidFill>
              <a:srgbClr val="2AB404"/>
            </a:solidFill>
            <a:prstDash val="dash"/>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37733" y="1592509"/>
            <a:ext cx="311464" cy="584775"/>
          </a:xfrm>
          <a:prstGeom prst="rect">
            <a:avLst/>
          </a:prstGeom>
          <a:noFill/>
        </p:spPr>
        <p:txBody>
          <a:bodyPr wrap="square" rtlCol="0">
            <a:spAutoFit/>
          </a:bodyPr>
          <a:lstStyle/>
          <a:p>
            <a:r>
              <a:rPr lang="en-US" sz="3200" dirty="0" smtClean="0">
                <a:solidFill>
                  <a:srgbClr val="FF0000"/>
                </a:solidFill>
                <a:latin typeface="+mn-lt"/>
              </a:rPr>
              <a:t>?</a:t>
            </a:r>
            <a:endParaRPr lang="en-US" sz="3200" dirty="0">
              <a:solidFill>
                <a:srgbClr val="FF0000"/>
              </a:solidFill>
              <a:latin typeface="+mn-lt"/>
            </a:endParaRPr>
          </a:p>
        </p:txBody>
      </p:sp>
      <p:sp>
        <p:nvSpPr>
          <p:cNvPr id="6" name="Right Arrow 5"/>
          <p:cNvSpPr/>
          <p:nvPr/>
        </p:nvSpPr>
        <p:spPr>
          <a:xfrm>
            <a:off x="4486482" y="1862037"/>
            <a:ext cx="806445"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6" name="Right Arrow 115"/>
          <p:cNvSpPr/>
          <p:nvPr/>
        </p:nvSpPr>
        <p:spPr>
          <a:xfrm rot="5400000">
            <a:off x="340161" y="3143222"/>
            <a:ext cx="2069826"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7" name="TextBox 116"/>
          <p:cNvSpPr txBox="1"/>
          <p:nvPr/>
        </p:nvSpPr>
        <p:spPr>
          <a:xfrm>
            <a:off x="1203009" y="1429727"/>
            <a:ext cx="311464" cy="584775"/>
          </a:xfrm>
          <a:prstGeom prst="rect">
            <a:avLst/>
          </a:prstGeom>
          <a:noFill/>
        </p:spPr>
        <p:txBody>
          <a:bodyPr wrap="square" rtlCol="0">
            <a:spAutoFit/>
          </a:bodyPr>
          <a:lstStyle/>
          <a:p>
            <a:r>
              <a:rPr lang="en-US" sz="3200" dirty="0" smtClean="0">
                <a:solidFill>
                  <a:srgbClr val="FF0000"/>
                </a:solidFill>
                <a:latin typeface="+mn-lt"/>
              </a:rPr>
              <a:t>?</a:t>
            </a:r>
            <a:endParaRPr lang="en-US" sz="3200" dirty="0">
              <a:solidFill>
                <a:srgbClr val="FF0000"/>
              </a:solidFill>
              <a:latin typeface="+mn-lt"/>
            </a:endParaRPr>
          </a:p>
        </p:txBody>
      </p:sp>
      <p:sp>
        <p:nvSpPr>
          <p:cNvPr id="118" name="Right Arrow 117"/>
          <p:cNvSpPr/>
          <p:nvPr/>
        </p:nvSpPr>
        <p:spPr>
          <a:xfrm rot="10800000">
            <a:off x="3349097" y="1862038"/>
            <a:ext cx="806445"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9" name="TextBox 118"/>
          <p:cNvSpPr txBox="1"/>
          <p:nvPr/>
        </p:nvSpPr>
        <p:spPr>
          <a:xfrm>
            <a:off x="8557333" y="1638299"/>
            <a:ext cx="311464" cy="584775"/>
          </a:xfrm>
          <a:prstGeom prst="rect">
            <a:avLst/>
          </a:prstGeom>
          <a:noFill/>
        </p:spPr>
        <p:txBody>
          <a:bodyPr wrap="square" rtlCol="0">
            <a:spAutoFit/>
          </a:bodyPr>
          <a:lstStyle/>
          <a:p>
            <a:r>
              <a:rPr lang="en-US" sz="3200" dirty="0" smtClean="0">
                <a:solidFill>
                  <a:srgbClr val="FF0000"/>
                </a:solidFill>
                <a:latin typeface="+mn-lt"/>
              </a:rPr>
              <a:t>?</a:t>
            </a:r>
            <a:endParaRPr lang="en-US" sz="3200" dirty="0">
              <a:solidFill>
                <a:srgbClr val="FF0000"/>
              </a:solidFill>
              <a:latin typeface="+mn-lt"/>
            </a:endParaRPr>
          </a:p>
        </p:txBody>
      </p:sp>
      <p:sp>
        <p:nvSpPr>
          <p:cNvPr id="7" name="TextBox 6"/>
          <p:cNvSpPr txBox="1"/>
          <p:nvPr/>
        </p:nvSpPr>
        <p:spPr>
          <a:xfrm>
            <a:off x="816043" y="6100904"/>
            <a:ext cx="1368657" cy="369332"/>
          </a:xfrm>
          <a:prstGeom prst="rect">
            <a:avLst/>
          </a:prstGeom>
          <a:noFill/>
        </p:spPr>
        <p:txBody>
          <a:bodyPr wrap="square" rtlCol="0">
            <a:spAutoFit/>
          </a:bodyPr>
          <a:lstStyle/>
          <a:p>
            <a:r>
              <a:rPr lang="en-US" dirty="0" smtClean="0">
                <a:solidFill>
                  <a:srgbClr val="FF0000"/>
                </a:solidFill>
                <a:latin typeface="+mn-lt"/>
              </a:rPr>
              <a:t>Pattern X </a:t>
            </a:r>
            <a:r>
              <a:rPr lang="en-US" dirty="0">
                <a:solidFill>
                  <a:srgbClr val="FF0000"/>
                </a:solidFill>
                <a:latin typeface="+mn-lt"/>
              </a:rPr>
              <a:t>?</a:t>
            </a:r>
          </a:p>
        </p:txBody>
      </p:sp>
    </p:spTree>
    <p:extLst>
      <p:ext uri="{BB962C8B-B14F-4D97-AF65-F5344CB8AC3E}">
        <p14:creationId xmlns:p14="http://schemas.microsoft.com/office/powerpoint/2010/main" val="1003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6" grpId="0" animBg="1"/>
      <p:bldP spid="117" grpId="0"/>
      <p:bldP spid="118" grpId="0" animBg="1"/>
      <p:bldP spid="119"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4" y="428625"/>
            <a:ext cx="7820025" cy="1057275"/>
          </a:xfrm>
        </p:spPr>
        <p:txBody>
          <a:bodyPr>
            <a:normAutofit/>
          </a:bodyPr>
          <a:lstStyle/>
          <a:p>
            <a:r>
              <a:rPr lang="en-US" dirty="0" smtClean="0">
                <a:latin typeface="+mn-lt"/>
              </a:rPr>
              <a:t>Acknowledgments</a:t>
            </a:r>
            <a:endParaRPr lang="en-US" dirty="0">
              <a:latin typeface="+mn-lt"/>
            </a:endParaRPr>
          </a:p>
        </p:txBody>
      </p:sp>
      <p:sp>
        <p:nvSpPr>
          <p:cNvPr id="3" name="Content Placeholder 2"/>
          <p:cNvSpPr>
            <a:spLocks noGrp="1"/>
          </p:cNvSpPr>
          <p:nvPr>
            <p:ph idx="1"/>
          </p:nvPr>
        </p:nvSpPr>
        <p:spPr>
          <a:xfrm>
            <a:off x="457200" y="1676400"/>
            <a:ext cx="8458200" cy="4733925"/>
          </a:xfrm>
        </p:spPr>
        <p:txBody>
          <a:bodyPr>
            <a:normAutofit fontScale="92500" lnSpcReduction="10000"/>
          </a:bodyPr>
          <a:lstStyle/>
          <a:p>
            <a:pPr marL="0" indent="0">
              <a:buNone/>
            </a:pPr>
            <a:endParaRPr lang="en-US" sz="3400" dirty="0"/>
          </a:p>
          <a:p>
            <a:pPr>
              <a:spcAft>
                <a:spcPts val="1200"/>
              </a:spcAft>
            </a:pPr>
            <a:r>
              <a:rPr lang="en-US" sz="2400" dirty="0" smtClean="0"/>
              <a:t>Field Staff: Paul Olmsted, Sara Akins, David Hewlett, Eric Bailey, many others over the years</a:t>
            </a:r>
          </a:p>
          <a:p>
            <a:pPr>
              <a:spcAft>
                <a:spcPts val="1200"/>
              </a:spcAft>
            </a:pPr>
            <a:r>
              <a:rPr lang="en-US" sz="2400" dirty="0" smtClean="0"/>
              <a:t>Administration: Tom Friesen, Cam Sharpe</a:t>
            </a:r>
          </a:p>
          <a:p>
            <a:pPr>
              <a:spcAft>
                <a:spcPts val="1200"/>
              </a:spcAft>
            </a:pPr>
            <a:r>
              <a:rPr lang="en-US" sz="2400" dirty="0" smtClean="0"/>
              <a:t>District Biologists: Jeff </a:t>
            </a:r>
            <a:r>
              <a:rPr lang="en-US" sz="2400" dirty="0" err="1" smtClean="0"/>
              <a:t>Ziller</a:t>
            </a:r>
            <a:r>
              <a:rPr lang="en-US" sz="2400" dirty="0" smtClean="0"/>
              <a:t>, Kelly Reis</a:t>
            </a:r>
          </a:p>
          <a:p>
            <a:pPr>
              <a:spcAft>
                <a:spcPts val="1200"/>
              </a:spcAft>
            </a:pPr>
            <a:r>
              <a:rPr lang="en-US" sz="2400" dirty="0" smtClean="0"/>
              <a:t>Scale Analysis: Lisa </a:t>
            </a:r>
            <a:r>
              <a:rPr lang="en-US" sz="2400" dirty="0" err="1" smtClean="0"/>
              <a:t>Borgerson</a:t>
            </a:r>
            <a:r>
              <a:rPr lang="en-US" sz="2400" dirty="0" smtClean="0"/>
              <a:t>, </a:t>
            </a:r>
            <a:r>
              <a:rPr lang="en-US" sz="2400" dirty="0" err="1" smtClean="0"/>
              <a:t>Kanani</a:t>
            </a:r>
            <a:r>
              <a:rPr lang="en-US" sz="2400" dirty="0" smtClean="0"/>
              <a:t> Bowden</a:t>
            </a:r>
            <a:endParaRPr lang="en-US" sz="2400" dirty="0"/>
          </a:p>
          <a:p>
            <a:pPr>
              <a:spcAft>
                <a:spcPts val="1200"/>
              </a:spcAft>
            </a:pPr>
            <a:r>
              <a:rPr lang="en-US" sz="2400" dirty="0" smtClean="0"/>
              <a:t>Leaburg: Mike </a:t>
            </a:r>
            <a:r>
              <a:rPr lang="en-US" sz="2400" dirty="0" err="1" smtClean="0"/>
              <a:t>Hogansen</a:t>
            </a:r>
            <a:endParaRPr lang="en-US" sz="2400" dirty="0"/>
          </a:p>
          <a:p>
            <a:pPr>
              <a:spcAft>
                <a:spcPts val="1200"/>
              </a:spcAft>
            </a:pPr>
            <a:r>
              <a:rPr lang="en-US" sz="2400" dirty="0" smtClean="0"/>
              <a:t>PIT Antennae: Gabriel Brooks, Jody </a:t>
            </a:r>
            <a:r>
              <a:rPr lang="en-US" sz="2400" dirty="0" smtClean="0"/>
              <a:t>White, </a:t>
            </a:r>
            <a:r>
              <a:rPr lang="en-US" sz="2400" dirty="0" err="1" smtClean="0"/>
              <a:t>Biomark</a:t>
            </a:r>
            <a:endParaRPr lang="en-US" sz="2400" dirty="0" smtClean="0"/>
          </a:p>
          <a:p>
            <a:pPr>
              <a:spcAft>
                <a:spcPts val="1200"/>
              </a:spcAft>
            </a:pPr>
            <a:r>
              <a:rPr lang="en-US" sz="2400" dirty="0" smtClean="0"/>
              <a:t>PGE Sullivan Plant: Tim Shibahara, Dan Cramer</a:t>
            </a:r>
          </a:p>
          <a:p>
            <a:endParaRPr lang="en-US" sz="2400" dirty="0" smtClean="0"/>
          </a:p>
          <a:p>
            <a:endParaRPr lang="en-US" sz="3400" dirty="0" smtClean="0"/>
          </a:p>
          <a:p>
            <a:pPr marL="0" indent="0">
              <a:buNone/>
            </a:pPr>
            <a:endParaRPr lang="en-US" sz="3400" dirty="0"/>
          </a:p>
          <a:p>
            <a:pPr lvl="1"/>
            <a:endParaRPr lang="en-US" sz="3200" dirty="0" smtClean="0"/>
          </a:p>
          <a:p>
            <a:pPr marL="0" indent="0">
              <a:buNone/>
            </a:pPr>
            <a:endParaRPr lang="en-US" sz="3400" dirty="0" smtClean="0"/>
          </a:p>
          <a:p>
            <a:pPr marL="0" indent="0">
              <a:buNone/>
            </a:pPr>
            <a:endParaRPr lang="en-US" sz="34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Objectives</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r>
              <a:rPr lang="en-US" dirty="0" smtClean="0"/>
              <a:t>Identify different pathways to inform management</a:t>
            </a:r>
            <a:endParaRPr lang="en-US" dirty="0"/>
          </a:p>
          <a:p>
            <a:pPr lvl="1"/>
            <a:r>
              <a:rPr lang="en-US" dirty="0"/>
              <a:t>Habitat, </a:t>
            </a:r>
            <a:r>
              <a:rPr lang="en-US" dirty="0" smtClean="0"/>
              <a:t>growth</a:t>
            </a:r>
            <a:r>
              <a:rPr lang="en-US" dirty="0"/>
              <a:t>, </a:t>
            </a:r>
            <a:r>
              <a:rPr lang="en-US" dirty="0" smtClean="0"/>
              <a:t>migration </a:t>
            </a:r>
            <a:r>
              <a:rPr lang="en-US" dirty="0"/>
              <a:t>timing, </a:t>
            </a:r>
            <a:r>
              <a:rPr lang="en-US" dirty="0" smtClean="0"/>
              <a:t>expression in adult </a:t>
            </a:r>
            <a:r>
              <a:rPr lang="en-US" dirty="0" err="1" smtClean="0"/>
              <a:t>spawners</a:t>
            </a:r>
            <a:endParaRPr lang="en-US" dirty="0" smtClean="0"/>
          </a:p>
          <a:p>
            <a:pPr marL="393192" lvl="1" indent="0">
              <a:buNone/>
            </a:pPr>
            <a:endParaRPr lang="en-US" dirty="0"/>
          </a:p>
          <a:p>
            <a:r>
              <a:rPr lang="en-US" dirty="0" smtClean="0"/>
              <a:t>Understand environmental conditions that may affect different pathways, migration timing</a:t>
            </a:r>
          </a:p>
          <a:p>
            <a:endParaRPr lang="en-US" dirty="0" smtClean="0"/>
          </a:p>
          <a:p>
            <a:r>
              <a:rPr lang="en-US" dirty="0" smtClean="0"/>
              <a:t>Identify freshwater habitat potentially limiting juvenile production</a:t>
            </a:r>
          </a:p>
          <a:p>
            <a:endParaRPr lang="en-US" dirty="0"/>
          </a:p>
          <a:p>
            <a:r>
              <a:rPr lang="en-US" dirty="0" smtClean="0"/>
              <a:t>Identify overlap with hatchery and wild juveniles</a:t>
            </a:r>
          </a:p>
          <a:p>
            <a:endParaRPr lang="en-US" dirty="0" smtClean="0"/>
          </a:p>
          <a:p>
            <a:r>
              <a:rPr lang="en-US" dirty="0" smtClean="0"/>
              <a:t>Composition of the spawning population, </a:t>
            </a:r>
            <a:r>
              <a:rPr lang="en-US" dirty="0"/>
              <a:t>u</a:t>
            </a:r>
            <a:r>
              <a:rPr lang="en-US" dirty="0" smtClean="0"/>
              <a:t>nderstand differences among brood years</a:t>
            </a:r>
            <a:endParaRPr lang="en-US" dirty="0"/>
          </a:p>
        </p:txBody>
      </p:sp>
    </p:spTree>
    <p:extLst>
      <p:ext uri="{BB962C8B-B14F-4D97-AF65-F5344CB8AC3E}">
        <p14:creationId xmlns:p14="http://schemas.microsoft.com/office/powerpoint/2010/main" val="3867091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McKenzie River</a:t>
            </a:r>
            <a:endParaRPr lang="en-US" dirty="0">
              <a:latin typeface="+mn-lt"/>
            </a:endParaRPr>
          </a:p>
        </p:txBody>
      </p:sp>
      <p:sp>
        <p:nvSpPr>
          <p:cNvPr id="3" name="Content Placeholder 2"/>
          <p:cNvSpPr>
            <a:spLocks noGrp="1"/>
          </p:cNvSpPr>
          <p:nvPr>
            <p:ph idx="1"/>
          </p:nvPr>
        </p:nvSpPr>
        <p:spPr/>
        <p:txBody>
          <a:bodyPr/>
          <a:lstStyle/>
          <a:p>
            <a:r>
              <a:rPr lang="en-US" dirty="0" smtClean="0"/>
              <a:t>Most Intact watershed</a:t>
            </a:r>
          </a:p>
          <a:p>
            <a:r>
              <a:rPr lang="en-US" dirty="0" smtClean="0"/>
              <a:t>Largest wild population</a:t>
            </a:r>
          </a:p>
          <a:p>
            <a:r>
              <a:rPr lang="en-US" dirty="0" smtClean="0"/>
              <a:t>Spawners have access to upper river</a:t>
            </a:r>
          </a:p>
          <a:p>
            <a:pPr marL="0" indent="0">
              <a:buNone/>
            </a:pP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rcRect l="-32"/>
          <a:stretch>
            <a:fillRect/>
          </a:stretch>
        </p:blipFill>
        <p:spPr bwMode="auto">
          <a:xfrm>
            <a:off x="5086350" y="5294462"/>
            <a:ext cx="3886818" cy="1397737"/>
          </a:xfrm>
          <a:prstGeom prst="rect">
            <a:avLst/>
          </a:prstGeom>
          <a:noFill/>
          <a:ln w="22225">
            <a:solidFill>
              <a:schemeClr val="bg1"/>
            </a:solidFill>
          </a:ln>
          <a:extLst>
            <a:ext uri="{909E8E84-426E-40DD-AFC4-6F175D3DCCD1}">
              <a14:hiddenFill xmlns:a14="http://schemas.microsoft.com/office/drawing/2010/main">
                <a:solidFill>
                  <a:srgbClr val="FFFFFF"/>
                </a:solidFill>
              </a14:hiddenFill>
            </a:ext>
          </a:extLst>
        </p:spPr>
      </p:pic>
      <p:pic>
        <p:nvPicPr>
          <p:cNvPr id="5" name="Picture 4" descr="spawning salmon"/>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667684" y="1029811"/>
            <a:ext cx="2724150" cy="1811338"/>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063698312"/>
              </p:ext>
            </p:extLst>
          </p:nvPr>
        </p:nvGraphicFramePr>
        <p:xfrm>
          <a:off x="457200" y="3533775"/>
          <a:ext cx="5791199" cy="1609725"/>
        </p:xfrm>
        <a:graphic>
          <a:graphicData uri="http://schemas.openxmlformats.org/drawingml/2006/table">
            <a:tbl>
              <a:tblPr firstRow="1" bandRow="1">
                <a:tableStyleId>{5C22544A-7EE6-4342-B048-85BDC9FD1C3A}</a:tableStyleId>
              </a:tblPr>
              <a:tblGrid>
                <a:gridCol w="2100435"/>
                <a:gridCol w="1570325"/>
                <a:gridCol w="2120439"/>
              </a:tblGrid>
              <a:tr h="380718">
                <a:tc>
                  <a:txBody>
                    <a:bodyPr/>
                    <a:lstStyle/>
                    <a:p>
                      <a:pPr algn="ctr"/>
                      <a:r>
                        <a:rPr lang="en-US" sz="1600" dirty="0" smtClean="0">
                          <a:solidFill>
                            <a:schemeClr val="bg1"/>
                          </a:solidFill>
                          <a:latin typeface="Times New Roman" pitchFamily="18" charset="0"/>
                          <a:cs typeface="Times New Roman" pitchFamily="18" charset="0"/>
                        </a:rPr>
                        <a:t>Reach</a:t>
                      </a:r>
                      <a:endParaRPr lang="en-US" sz="1600" dirty="0">
                        <a:solidFill>
                          <a:schemeClr val="bg1"/>
                        </a:solidFill>
                        <a:latin typeface="Times New Roman" pitchFamily="18" charset="0"/>
                        <a:cs typeface="Times New Roman" pitchFamily="18" charset="0"/>
                      </a:endParaRPr>
                    </a:p>
                  </a:txBody>
                  <a:tcPr marT="18288" marB="18288">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bg1"/>
                          </a:solidFill>
                          <a:latin typeface="Times New Roman" pitchFamily="18" charset="0"/>
                          <a:cs typeface="Times New Roman" pitchFamily="18" charset="0"/>
                        </a:rPr>
                        <a:t>Spawners (%)</a:t>
                      </a:r>
                      <a:endParaRPr lang="en-US" sz="1600" dirty="0" smtClean="0">
                        <a:solidFill>
                          <a:schemeClr val="bg1"/>
                        </a:solidFill>
                        <a:latin typeface="Times New Roman" pitchFamily="18" charset="0"/>
                        <a:cs typeface="Times New Roman" pitchFamily="18" charset="0"/>
                      </a:endParaRPr>
                    </a:p>
                  </a:txBody>
                  <a:tcPr marT="18288" marB="1828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lumMod val="75000"/>
                      </a:schemeClr>
                    </a:solidFill>
                  </a:tcPr>
                </a:tc>
                <a:tc>
                  <a:txBody>
                    <a:bodyPr/>
                    <a:lstStyle/>
                    <a:p>
                      <a:pPr algn="ctr"/>
                      <a:r>
                        <a:rPr lang="en-US" sz="1600" dirty="0" smtClean="0">
                          <a:solidFill>
                            <a:schemeClr val="bg1"/>
                          </a:solidFill>
                          <a:latin typeface="Times New Roman" pitchFamily="18" charset="0"/>
                          <a:cs typeface="Times New Roman" pitchFamily="18" charset="0"/>
                        </a:rPr>
                        <a:t>Wild</a:t>
                      </a:r>
                      <a:r>
                        <a:rPr lang="en-US" sz="1600" baseline="0" dirty="0" smtClean="0">
                          <a:solidFill>
                            <a:schemeClr val="bg1"/>
                          </a:solidFill>
                          <a:latin typeface="Times New Roman" pitchFamily="18" charset="0"/>
                          <a:cs typeface="Times New Roman" pitchFamily="18" charset="0"/>
                        </a:rPr>
                        <a:t> Spawners (%)</a:t>
                      </a:r>
                      <a:endParaRPr lang="en-US" sz="1600" dirty="0">
                        <a:solidFill>
                          <a:schemeClr val="bg1"/>
                        </a:solidFill>
                        <a:latin typeface="Times New Roman" pitchFamily="18" charset="0"/>
                        <a:cs typeface="Times New Roman" pitchFamily="18" charset="0"/>
                      </a:endParaRPr>
                    </a:p>
                  </a:txBody>
                  <a:tcPr marT="18288" marB="18288">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r>
              <a:tr h="409669">
                <a:tc>
                  <a:txBody>
                    <a:bodyPr/>
                    <a:lstStyle/>
                    <a:p>
                      <a:r>
                        <a:rPr lang="en-US" sz="1400" dirty="0" smtClean="0">
                          <a:latin typeface="Times New Roman" pitchFamily="18" charset="0"/>
                          <a:cs typeface="Times New Roman" pitchFamily="18" charset="0"/>
                        </a:rPr>
                        <a:t>Above South Fork</a:t>
                      </a:r>
                      <a:endParaRPr lang="en-US" sz="1400" dirty="0">
                        <a:latin typeface="Times New Roman" pitchFamily="18" charset="0"/>
                        <a:cs typeface="Times New Roman" pitchFamily="18" charset="0"/>
                      </a:endParaRPr>
                    </a:p>
                  </a:txBody>
                  <a:tcPr marL="45720" marR="45720"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54</a:t>
                      </a:r>
                      <a:endParaRPr lang="en-US" dirty="0">
                        <a:latin typeface="Times New Roman" pitchFamily="18" charset="0"/>
                        <a:cs typeface="Times New Roman" pitchFamily="18" charset="0"/>
                      </a:endParaRPr>
                    </a:p>
                  </a:txBody>
                  <a:tcPr marL="45720" marR="4572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88</a:t>
                      </a:r>
                      <a:endParaRPr lang="en-US" dirty="0">
                        <a:latin typeface="Times New Roman" pitchFamily="18" charset="0"/>
                        <a:cs typeface="Times New Roman" pitchFamily="18" charset="0"/>
                      </a:endParaRPr>
                    </a:p>
                  </a:txBody>
                  <a:tcPr marL="45720" marR="45720" marT="18288" marB="18288"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9669">
                <a:tc>
                  <a:txBody>
                    <a:bodyPr/>
                    <a:lstStyle/>
                    <a:p>
                      <a:r>
                        <a:rPr lang="en-US" sz="1400" dirty="0" smtClean="0">
                          <a:latin typeface="Times New Roman" pitchFamily="18" charset="0"/>
                          <a:cs typeface="Times New Roman" pitchFamily="18" charset="0"/>
                        </a:rPr>
                        <a:t>South</a:t>
                      </a:r>
                      <a:r>
                        <a:rPr lang="en-US" sz="1400" baseline="0" dirty="0" smtClean="0">
                          <a:latin typeface="Times New Roman" pitchFamily="18" charset="0"/>
                          <a:cs typeface="Times New Roman" pitchFamily="18" charset="0"/>
                        </a:rPr>
                        <a:t> Fork  &amp; below</a:t>
                      </a:r>
                      <a:endParaRPr lang="en-US" sz="1400" dirty="0">
                        <a:latin typeface="Times New Roman" pitchFamily="18" charset="0"/>
                        <a:cs typeface="Times New Roman" pitchFamily="18" charset="0"/>
                      </a:endParaRPr>
                    </a:p>
                  </a:txBody>
                  <a:tcPr marL="45720" marR="45720"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31</a:t>
                      </a:r>
                      <a:endParaRPr lang="en-US" dirty="0">
                        <a:latin typeface="Times New Roman" pitchFamily="18" charset="0"/>
                        <a:cs typeface="Times New Roman" pitchFamily="18" charset="0"/>
                      </a:endParaRPr>
                    </a:p>
                  </a:txBody>
                  <a:tcPr marL="45720" marR="4572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52</a:t>
                      </a:r>
                      <a:endParaRPr lang="en-US" dirty="0">
                        <a:latin typeface="Times New Roman" pitchFamily="18" charset="0"/>
                        <a:cs typeface="Times New Roman" pitchFamily="18" charset="0"/>
                      </a:endParaRPr>
                    </a:p>
                  </a:txBody>
                  <a:tcPr marL="45720" marR="45720" marT="18288" marB="18288"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09669">
                <a:tc>
                  <a:txBody>
                    <a:bodyPr/>
                    <a:lstStyle/>
                    <a:p>
                      <a:r>
                        <a:rPr lang="en-US" sz="1400" dirty="0" smtClean="0">
                          <a:latin typeface="Times New Roman" pitchFamily="18" charset="0"/>
                          <a:cs typeface="Times New Roman" pitchFamily="18" charset="0"/>
                        </a:rPr>
                        <a:t>B</a:t>
                      </a:r>
                      <a:r>
                        <a:rPr lang="en-US" sz="1400" baseline="0" dirty="0" smtClean="0">
                          <a:latin typeface="Times New Roman" pitchFamily="18" charset="0"/>
                          <a:cs typeface="Times New Roman" pitchFamily="18" charset="0"/>
                        </a:rPr>
                        <a:t>elow Leaburg Dam</a:t>
                      </a:r>
                      <a:endParaRPr lang="en-US" sz="1400" dirty="0">
                        <a:latin typeface="Times New Roman" pitchFamily="18" charset="0"/>
                        <a:cs typeface="Times New Roman" pitchFamily="18" charset="0"/>
                      </a:endParaRPr>
                    </a:p>
                  </a:txBody>
                  <a:tcPr marL="45720" marR="45720" marT="18288" marB="18288"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15</a:t>
                      </a:r>
                      <a:endParaRPr lang="en-US" dirty="0">
                        <a:latin typeface="Times New Roman" pitchFamily="18" charset="0"/>
                        <a:cs typeface="Times New Roman" pitchFamily="18" charset="0"/>
                      </a:endParaRPr>
                    </a:p>
                  </a:txBody>
                  <a:tcPr marL="45720" marR="45720" marT="18288" marB="1828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dirty="0" smtClean="0">
                          <a:latin typeface="Times New Roman" pitchFamily="18" charset="0"/>
                          <a:cs typeface="Times New Roman" pitchFamily="18" charset="0"/>
                        </a:rPr>
                        <a:t>12</a:t>
                      </a:r>
                      <a:endParaRPr lang="en-US" dirty="0">
                        <a:latin typeface="Times New Roman" pitchFamily="18" charset="0"/>
                        <a:cs typeface="Times New Roman" pitchFamily="18" charset="0"/>
                      </a:endParaRPr>
                    </a:p>
                  </a:txBody>
                  <a:tcPr marL="45720" marR="45720" marT="18288" marB="18288"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79644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mcken spawn0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1475" y="1205290"/>
            <a:ext cx="8461804" cy="5262185"/>
          </a:xfrm>
          <a:prstGeom prst="rect">
            <a:avLst/>
          </a:prstGeom>
          <a:ln>
            <a:noFill/>
          </a:ln>
          <a:effectLst>
            <a:softEdge rad="112500"/>
          </a:effectLs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l="4839" t="3281" r="10754"/>
          <a:stretch>
            <a:fillRect/>
          </a:stretch>
        </p:blipFill>
        <p:spPr bwMode="auto">
          <a:xfrm>
            <a:off x="2982913" y="1018953"/>
            <a:ext cx="1989137" cy="1709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30537" y="2828925"/>
            <a:ext cx="1893887" cy="369332"/>
          </a:xfrm>
          <a:prstGeom prst="rect">
            <a:avLst/>
          </a:prstGeom>
          <a:solidFill>
            <a:schemeClr val="tx1">
              <a:lumMod val="95000"/>
            </a:schemeClr>
          </a:solidFill>
          <a:ln>
            <a:solidFill>
              <a:schemeClr val="bg1"/>
            </a:solidFill>
          </a:ln>
        </p:spPr>
        <p:txBody>
          <a:bodyPr wrap="square" rtlCol="0">
            <a:spAutoFit/>
          </a:bodyPr>
          <a:lstStyle/>
          <a:p>
            <a:r>
              <a:rPr lang="en-US" dirty="0" smtClean="0">
                <a:solidFill>
                  <a:schemeClr val="accent4"/>
                </a:solidFill>
              </a:rPr>
              <a:t>Leaburg Bypass</a:t>
            </a:r>
            <a:endParaRPr lang="en-US" dirty="0">
              <a:solidFill>
                <a:schemeClr val="accent4"/>
              </a:solidFill>
            </a:endParaRPr>
          </a:p>
        </p:txBody>
      </p:sp>
      <p:cxnSp>
        <p:nvCxnSpPr>
          <p:cNvPr id="10" name="Straight Connector 9"/>
          <p:cNvCxnSpPr/>
          <p:nvPr/>
        </p:nvCxnSpPr>
        <p:spPr>
          <a:xfrm>
            <a:off x="5819775" y="3314700"/>
            <a:ext cx="127635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819774" y="3295650"/>
            <a:ext cx="1" cy="373618"/>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105650" y="3295650"/>
            <a:ext cx="0" cy="304800"/>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38786" y="2831068"/>
            <a:ext cx="1838325" cy="369332"/>
          </a:xfrm>
          <a:prstGeom prst="rect">
            <a:avLst/>
          </a:prstGeom>
          <a:solidFill>
            <a:schemeClr val="tx1">
              <a:lumMod val="95000"/>
            </a:schemeClr>
          </a:solidFill>
          <a:ln>
            <a:solidFill>
              <a:schemeClr val="bg1"/>
            </a:solidFill>
          </a:ln>
        </p:spPr>
        <p:txBody>
          <a:bodyPr wrap="square" rtlCol="0">
            <a:spAutoFit/>
          </a:bodyPr>
          <a:lstStyle/>
          <a:p>
            <a:r>
              <a:rPr lang="en-US" dirty="0" smtClean="0">
                <a:solidFill>
                  <a:schemeClr val="accent4"/>
                </a:solidFill>
              </a:rPr>
              <a:t>Snorkel Seining</a:t>
            </a:r>
            <a:endParaRPr lang="en-US" dirty="0">
              <a:solidFill>
                <a:schemeClr val="accent4"/>
              </a:solidFill>
            </a:endParaRPr>
          </a:p>
        </p:txBody>
      </p:sp>
      <p:cxnSp>
        <p:nvCxnSpPr>
          <p:cNvPr id="19" name="Straight Arrow Connector 18"/>
          <p:cNvCxnSpPr/>
          <p:nvPr/>
        </p:nvCxnSpPr>
        <p:spPr>
          <a:xfrm flipH="1">
            <a:off x="3967955" y="3198257"/>
            <a:ext cx="1" cy="754618"/>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000125" y="5029200"/>
            <a:ext cx="1638300" cy="0"/>
          </a:xfrm>
          <a:prstGeom prst="line">
            <a:avLst/>
          </a:prstGeom>
          <a:ln w="508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00125" y="4229100"/>
            <a:ext cx="0" cy="800100"/>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2638425" y="4714875"/>
            <a:ext cx="0" cy="304800"/>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50118" y="5117068"/>
            <a:ext cx="1738313" cy="369332"/>
          </a:xfrm>
          <a:prstGeom prst="rect">
            <a:avLst/>
          </a:prstGeom>
          <a:solidFill>
            <a:schemeClr val="tx1">
              <a:lumMod val="95000"/>
            </a:schemeClr>
          </a:solidFill>
          <a:ln>
            <a:solidFill>
              <a:schemeClr val="bg1"/>
            </a:solidFill>
          </a:ln>
        </p:spPr>
        <p:txBody>
          <a:bodyPr wrap="square" rtlCol="0">
            <a:spAutoFit/>
          </a:bodyPr>
          <a:lstStyle/>
          <a:p>
            <a:r>
              <a:rPr lang="en-US" dirty="0" smtClean="0">
                <a:solidFill>
                  <a:schemeClr val="accent4"/>
                </a:solidFill>
              </a:rPr>
              <a:t>Beach Seining</a:t>
            </a:r>
            <a:endParaRPr lang="en-US" dirty="0">
              <a:solidFill>
                <a:schemeClr val="accent4"/>
              </a:solidFill>
            </a:endParaRPr>
          </a:p>
        </p:txBody>
      </p:sp>
      <p:sp>
        <p:nvSpPr>
          <p:cNvPr id="36" name="Rectangle 35"/>
          <p:cNvSpPr/>
          <p:nvPr/>
        </p:nvSpPr>
        <p:spPr>
          <a:xfrm>
            <a:off x="1162049" y="449816"/>
            <a:ext cx="3762375" cy="646331"/>
          </a:xfrm>
          <a:prstGeom prst="rect">
            <a:avLst/>
          </a:prstGeom>
        </p:spPr>
        <p:txBody>
          <a:bodyPr wrap="square">
            <a:spAutoFit/>
          </a:bodyPr>
          <a:lstStyle/>
          <a:p>
            <a:r>
              <a:rPr lang="en-US" sz="3600" dirty="0" smtClean="0">
                <a:solidFill>
                  <a:schemeClr val="accent3">
                    <a:lumMod val="20000"/>
                    <a:lumOff val="80000"/>
                  </a:schemeClr>
                </a:solidFill>
                <a:latin typeface="+mn-lt"/>
              </a:rPr>
              <a:t>Sampling Areas</a:t>
            </a:r>
            <a:endParaRPr lang="en-US" sz="3600" dirty="0">
              <a:solidFill>
                <a:schemeClr val="accent3">
                  <a:lumMod val="20000"/>
                  <a:lumOff val="80000"/>
                </a:schemeClr>
              </a:solidFill>
              <a:latin typeface="+mn-lt"/>
            </a:endParaRPr>
          </a:p>
        </p:txBody>
      </p:sp>
      <p:sp>
        <p:nvSpPr>
          <p:cNvPr id="37" name="TextBox 36"/>
          <p:cNvSpPr txBox="1"/>
          <p:nvPr/>
        </p:nvSpPr>
        <p:spPr>
          <a:xfrm>
            <a:off x="595709" y="5852636"/>
            <a:ext cx="4662091" cy="369332"/>
          </a:xfrm>
          <a:prstGeom prst="rect">
            <a:avLst/>
          </a:prstGeom>
          <a:solidFill>
            <a:schemeClr val="tx1">
              <a:lumMod val="95000"/>
            </a:schemeClr>
          </a:solidFill>
          <a:ln>
            <a:solidFill>
              <a:schemeClr val="bg1"/>
            </a:solidFill>
          </a:ln>
        </p:spPr>
        <p:txBody>
          <a:bodyPr wrap="square" rtlCol="0">
            <a:spAutoFit/>
          </a:bodyPr>
          <a:lstStyle/>
          <a:p>
            <a:r>
              <a:rPr lang="en-US" dirty="0" smtClean="0">
                <a:solidFill>
                  <a:schemeClr val="accent4"/>
                </a:solidFill>
              </a:rPr>
              <a:t>Fry Seining the entire river and Horse Creek</a:t>
            </a:r>
            <a:endParaRPr lang="en-US" dirty="0">
              <a:solidFill>
                <a:schemeClr val="accent4"/>
              </a:solidFill>
            </a:endParaRPr>
          </a:p>
        </p:txBody>
      </p:sp>
    </p:spTree>
    <p:extLst>
      <p:ext uri="{BB962C8B-B14F-4D97-AF65-F5344CB8AC3E}">
        <p14:creationId xmlns:p14="http://schemas.microsoft.com/office/powerpoint/2010/main" val="339977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35"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0"/>
            <a:ext cx="5753100" cy="762000"/>
          </a:xfrm>
        </p:spPr>
        <p:txBody>
          <a:bodyPr/>
          <a:lstStyle/>
          <a:p>
            <a:r>
              <a:rPr lang="en-US" sz="4400" dirty="0" smtClean="0">
                <a:latin typeface="+mn-lt"/>
              </a:rPr>
              <a:t>Fry Seining</a:t>
            </a:r>
            <a:endParaRPr lang="en-US" sz="4400" dirty="0">
              <a:latin typeface="+mn-lt"/>
            </a:endParaRPr>
          </a:p>
        </p:txBody>
      </p:sp>
      <p:sp>
        <p:nvSpPr>
          <p:cNvPr id="3" name="Text Placeholder 2"/>
          <p:cNvSpPr>
            <a:spLocks noGrp="1"/>
          </p:cNvSpPr>
          <p:nvPr>
            <p:ph type="body" idx="2"/>
          </p:nvPr>
        </p:nvSpPr>
        <p:spPr>
          <a:xfrm>
            <a:off x="428625" y="1743075"/>
            <a:ext cx="3724275" cy="4752973"/>
          </a:xfrm>
        </p:spPr>
        <p:txBody>
          <a:bodyPr>
            <a:normAutofit/>
          </a:bodyPr>
          <a:lstStyle/>
          <a:p>
            <a:pPr>
              <a:buSzPct val="100000"/>
            </a:pPr>
            <a:endParaRPr lang="en-US" dirty="0" smtClean="0"/>
          </a:p>
          <a:p>
            <a:pPr>
              <a:buSzPct val="100000"/>
              <a:buFont typeface="Arial" pitchFamily="34" charset="0"/>
              <a:buChar char="•"/>
            </a:pPr>
            <a:r>
              <a:rPr lang="en-US" sz="1800" dirty="0" smtClean="0"/>
              <a:t> McKenzie, Horse Creek, and Willamette</a:t>
            </a:r>
            <a:r>
              <a:rPr lang="en-US" sz="1800" dirty="0"/>
              <a:t>;</a:t>
            </a:r>
            <a:r>
              <a:rPr lang="en-US" sz="1800" dirty="0" smtClean="0"/>
              <a:t> December - May</a:t>
            </a:r>
          </a:p>
          <a:p>
            <a:pPr>
              <a:buFont typeface="Arial" pitchFamily="34" charset="0"/>
              <a:buChar char="•"/>
            </a:pPr>
            <a:endParaRPr lang="en-US" sz="1800" dirty="0" smtClean="0"/>
          </a:p>
          <a:p>
            <a:pPr>
              <a:buFont typeface="Arial" pitchFamily="34" charset="0"/>
              <a:buChar char="•"/>
            </a:pPr>
            <a:r>
              <a:rPr lang="en-US" sz="1800" dirty="0" smtClean="0"/>
              <a:t>Chose sites with less current where we could pull our seine</a:t>
            </a:r>
            <a:endParaRPr lang="en-US" sz="1800" dirty="0"/>
          </a:p>
          <a:p>
            <a:pPr>
              <a:buFont typeface="Arial" pitchFamily="34" charset="0"/>
              <a:buChar char="•"/>
            </a:pPr>
            <a:endParaRPr lang="en-US" sz="1800" dirty="0" smtClean="0"/>
          </a:p>
          <a:p>
            <a:pPr>
              <a:buFont typeface="Arial" pitchFamily="34" charset="0"/>
              <a:buChar char="•"/>
            </a:pPr>
            <a:r>
              <a:rPr lang="en-US" sz="1800" dirty="0" smtClean="0"/>
              <a:t> Pole seine: 20’x 6’ </a:t>
            </a:r>
          </a:p>
          <a:p>
            <a:r>
              <a:rPr lang="en-US" sz="1800" dirty="0" smtClean="0"/>
              <a:t>with 1/8” mesh</a:t>
            </a:r>
          </a:p>
          <a:p>
            <a:endParaRPr lang="en-US" sz="1800" dirty="0" smtClean="0"/>
          </a:p>
          <a:p>
            <a:pPr>
              <a:buFont typeface="Arial" pitchFamily="34" charset="0"/>
              <a:buChar char="•"/>
            </a:pPr>
            <a:r>
              <a:rPr lang="en-US" sz="1800" dirty="0" smtClean="0"/>
              <a:t> Count and measure all Chinook fry</a:t>
            </a:r>
          </a:p>
          <a:p>
            <a:pPr>
              <a:buFont typeface="Arial" pitchFamily="34" charset="0"/>
              <a:buChar char="•"/>
            </a:pPr>
            <a:endParaRPr lang="en-US" sz="1800" dirty="0"/>
          </a:p>
          <a:p>
            <a:pPr>
              <a:buFont typeface="Arial" pitchFamily="34" charset="0"/>
              <a:buChar char="•"/>
            </a:pPr>
            <a:r>
              <a:rPr lang="en-US" sz="1800" dirty="0" smtClean="0"/>
              <a:t>2010-2012; visited sites twice a month</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pic>
        <p:nvPicPr>
          <p:cNvPr id="9" name="Picture 92" descr="seining Green Is low water crossing 20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277938"/>
            <a:ext cx="4168775"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190" y="4027488"/>
            <a:ext cx="2649710" cy="1755003"/>
          </a:xfrm>
          <a:prstGeom prst="rect">
            <a:avLst/>
          </a:prstGeom>
        </p:spPr>
      </p:pic>
    </p:spTree>
    <p:extLst>
      <p:ext uri="{BB962C8B-B14F-4D97-AF65-F5344CB8AC3E}">
        <p14:creationId xmlns:p14="http://schemas.microsoft.com/office/powerpoint/2010/main" val="3081104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857249"/>
            <a:ext cx="7886700" cy="771525"/>
          </a:xfrm>
        </p:spPr>
        <p:txBody>
          <a:bodyPr/>
          <a:lstStyle/>
          <a:p>
            <a:r>
              <a:rPr lang="en-US" sz="4400" dirty="0" smtClean="0">
                <a:latin typeface="+mn-lt"/>
              </a:rPr>
              <a:t>Beach Seining</a:t>
            </a:r>
            <a:endParaRPr lang="en-US" sz="4400" dirty="0">
              <a:latin typeface="+mn-lt"/>
            </a:endParaRPr>
          </a:p>
        </p:txBody>
      </p:sp>
      <p:sp>
        <p:nvSpPr>
          <p:cNvPr id="4" name="Text Placeholder 3"/>
          <p:cNvSpPr>
            <a:spLocks noGrp="1"/>
          </p:cNvSpPr>
          <p:nvPr>
            <p:ph type="body" idx="2"/>
          </p:nvPr>
        </p:nvSpPr>
        <p:spPr>
          <a:xfrm>
            <a:off x="247650" y="2045493"/>
            <a:ext cx="3181350" cy="4650581"/>
          </a:xfrm>
        </p:spPr>
        <p:txBody>
          <a:bodyPr>
            <a:normAutofit/>
          </a:bodyPr>
          <a:lstStyle/>
          <a:p>
            <a:pPr>
              <a:buFont typeface="Arial" pitchFamily="34" charset="0"/>
              <a:buChar char="•"/>
            </a:pPr>
            <a:r>
              <a:rPr lang="en-US" sz="1800" dirty="0" smtClean="0"/>
              <a:t> Lower McKenzie</a:t>
            </a:r>
            <a:r>
              <a:rPr lang="en-US" sz="1800" dirty="0"/>
              <a:t> </a:t>
            </a:r>
            <a:r>
              <a:rPr lang="en-US" sz="1800" dirty="0" smtClean="0"/>
              <a:t>and Willamette, May - August</a:t>
            </a:r>
          </a:p>
          <a:p>
            <a:pPr>
              <a:buFont typeface="Arial" pitchFamily="34" charset="0"/>
              <a:buChar char="•"/>
            </a:pPr>
            <a:endParaRPr lang="en-US" sz="1800" dirty="0" smtClean="0"/>
          </a:p>
          <a:p>
            <a:pPr>
              <a:buFont typeface="Arial" pitchFamily="34" charset="0"/>
              <a:buChar char="•"/>
            </a:pPr>
            <a:r>
              <a:rPr lang="en-US" sz="1800" dirty="0" smtClean="0"/>
              <a:t> Boat used to set seine: 150’ x 8’ with ¼” mesh</a:t>
            </a:r>
          </a:p>
          <a:p>
            <a:pPr>
              <a:buFont typeface="Arial" pitchFamily="34" charset="0"/>
              <a:buChar char="•"/>
            </a:pPr>
            <a:endParaRPr lang="en-US" sz="1800" dirty="0" smtClean="0"/>
          </a:p>
          <a:p>
            <a:pPr>
              <a:buFont typeface="Arial" pitchFamily="34" charset="0"/>
              <a:buChar char="•"/>
            </a:pPr>
            <a:r>
              <a:rPr lang="en-US" sz="1800" dirty="0" smtClean="0"/>
              <a:t> Apply 12 mm PIT tag to all Chinook over 65 mm</a:t>
            </a:r>
          </a:p>
          <a:p>
            <a:pPr>
              <a:buFont typeface="Arial" pitchFamily="34" charset="0"/>
              <a:buChar char="•"/>
            </a:pPr>
            <a:endParaRPr lang="en-US" sz="1800" dirty="0" smtClean="0"/>
          </a:p>
          <a:p>
            <a:pPr>
              <a:buFont typeface="Arial" pitchFamily="34" charset="0"/>
              <a:buChar char="•"/>
            </a:pPr>
            <a:r>
              <a:rPr lang="en-US" sz="1800" dirty="0" smtClean="0"/>
              <a:t> Recapture fish through continued seining </a:t>
            </a:r>
          </a:p>
          <a:p>
            <a:pPr>
              <a:buFont typeface="Arial" pitchFamily="34" charset="0"/>
              <a:buChar char="•"/>
            </a:pPr>
            <a:endParaRPr lang="en-US" sz="1800" dirty="0"/>
          </a:p>
          <a:p>
            <a:pPr>
              <a:buFont typeface="Arial" pitchFamily="34" charset="0"/>
              <a:buChar char="•"/>
            </a:pPr>
            <a:r>
              <a:rPr lang="en-US" sz="1800" dirty="0" smtClean="0"/>
              <a:t>2007-2014; ~8,000 tags per year</a:t>
            </a:r>
          </a:p>
          <a:p>
            <a:pPr>
              <a:buFont typeface="Arial" pitchFamily="34" charset="0"/>
              <a:buChar char="•"/>
            </a:pPr>
            <a:endParaRPr lang="en-US" sz="1800" dirty="0" smtClean="0"/>
          </a:p>
          <a:p>
            <a:pPr>
              <a:buFont typeface="Arial" pitchFamily="34" charset="0"/>
              <a:buChar char="•"/>
            </a:pPr>
            <a:endParaRPr lang="en-US" sz="1800" dirty="0" smtClean="0"/>
          </a:p>
          <a:p>
            <a:pPr>
              <a:buFont typeface="Arial" pitchFamily="34" charset="0"/>
              <a:buChar char="•"/>
            </a:pPr>
            <a:endParaRPr lang="en-US" sz="1800" dirty="0" smtClean="0"/>
          </a:p>
          <a:p>
            <a:pPr>
              <a:buFont typeface="Arial" pitchFamily="34" charset="0"/>
              <a:buChar char="•"/>
            </a:pPr>
            <a:endParaRPr lang="en-US" dirty="0"/>
          </a:p>
        </p:txBody>
      </p:sp>
      <p:pic>
        <p:nvPicPr>
          <p:cNvPr id="3074" name="Picture 2" descr="P:\Willam\PHOTOS\seine_habitat\IMG_0011.JPG"/>
          <p:cNvPicPr>
            <a:picLocks noGrp="1" noChangeAspect="1" noChangeArrowheads="1"/>
          </p:cNvPicPr>
          <p:nvPr>
            <p:ph sz="half" idx="1"/>
          </p:nvPr>
        </p:nvPicPr>
        <p:blipFill>
          <a:blip r:embed="rId3" cstate="print"/>
          <a:stretch>
            <a:fillRect/>
          </a:stretch>
        </p:blipFill>
        <p:spPr bwMode="auto">
          <a:xfrm>
            <a:off x="3575050" y="2045493"/>
            <a:ext cx="5111750" cy="3833813"/>
          </a:xfrm>
          <a:prstGeom prst="rect">
            <a:avLst/>
          </a:prstGeom>
          <a:noFill/>
        </p:spPr>
      </p:pic>
      <p:pic>
        <p:nvPicPr>
          <p:cNvPr id="5" name="Picture 2" descr="P:\Willam\PHOTOS\fry-smolt\100-0001_IMG.JPG"/>
          <p:cNvPicPr>
            <a:picLocks noChangeAspect="1" noChangeArrowheads="1"/>
          </p:cNvPicPr>
          <p:nvPr/>
        </p:nvPicPr>
        <p:blipFill>
          <a:blip r:embed="rId4" cstate="print"/>
          <a:srcRect t="24125" b="26811"/>
          <a:stretch>
            <a:fillRect/>
          </a:stretch>
        </p:blipFill>
        <p:spPr bwMode="auto">
          <a:xfrm>
            <a:off x="5972175" y="5290583"/>
            <a:ext cx="2990850" cy="1100691"/>
          </a:xfrm>
          <a:prstGeom prst="rect">
            <a:avLst/>
          </a:prstGeom>
          <a:noFill/>
        </p:spPr>
      </p:pic>
      <p:pic>
        <p:nvPicPr>
          <p:cNvPr id="7" name="Picture 6" descr="IMG_0022.jpg"/>
          <p:cNvPicPr>
            <a:picLocks noChangeAspect="1"/>
          </p:cNvPicPr>
          <p:nvPr/>
        </p:nvPicPr>
        <p:blipFill>
          <a:blip r:embed="rId5" cstate="print"/>
          <a:srcRect l="29613" t="38041" r="29214" b="11162"/>
          <a:stretch>
            <a:fillRect/>
          </a:stretch>
        </p:blipFill>
        <p:spPr>
          <a:xfrm>
            <a:off x="4530013" y="5010150"/>
            <a:ext cx="1492606" cy="1381124"/>
          </a:xfrm>
          <a:prstGeom prst="rect">
            <a:avLst/>
          </a:prstGeom>
        </p:spPr>
      </p:pic>
    </p:spTree>
    <p:extLst>
      <p:ext uri="{BB962C8B-B14F-4D97-AF65-F5344CB8AC3E}">
        <p14:creationId xmlns:p14="http://schemas.microsoft.com/office/powerpoint/2010/main" val="951927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9455"/>
            <a:ext cx="5753100" cy="781050"/>
          </a:xfrm>
        </p:spPr>
        <p:txBody>
          <a:bodyPr/>
          <a:lstStyle/>
          <a:p>
            <a:r>
              <a:rPr lang="en-US" sz="4400" dirty="0" smtClean="0">
                <a:latin typeface="+mn-lt"/>
              </a:rPr>
              <a:t>Snorkel Seining</a:t>
            </a:r>
            <a:endParaRPr lang="en-US" sz="4400" dirty="0">
              <a:latin typeface="+mn-lt"/>
            </a:endParaRPr>
          </a:p>
        </p:txBody>
      </p:sp>
      <p:sp>
        <p:nvSpPr>
          <p:cNvPr id="3" name="Text Placeholder 2"/>
          <p:cNvSpPr>
            <a:spLocks noGrp="1"/>
          </p:cNvSpPr>
          <p:nvPr>
            <p:ph type="body" idx="2"/>
          </p:nvPr>
        </p:nvSpPr>
        <p:spPr>
          <a:xfrm>
            <a:off x="428625" y="1510505"/>
            <a:ext cx="3457575" cy="4985543"/>
          </a:xfrm>
        </p:spPr>
        <p:txBody>
          <a:bodyPr>
            <a:normAutofit fontScale="92500" lnSpcReduction="10000"/>
          </a:bodyPr>
          <a:lstStyle/>
          <a:p>
            <a:pPr>
              <a:buSzPct val="100000"/>
            </a:pPr>
            <a:endParaRPr lang="en-US" dirty="0" smtClean="0"/>
          </a:p>
          <a:p>
            <a:pPr>
              <a:buSzPct val="100000"/>
              <a:buFont typeface="Arial" pitchFamily="34" charset="0"/>
              <a:buChar char="•"/>
            </a:pPr>
            <a:r>
              <a:rPr lang="en-US" sz="1800" dirty="0" smtClean="0"/>
              <a:t> Upper McKenzie mainstem and Horse Creek; August- October</a:t>
            </a:r>
          </a:p>
          <a:p>
            <a:pPr>
              <a:buFont typeface="Arial" pitchFamily="34" charset="0"/>
              <a:buChar char="•"/>
            </a:pPr>
            <a:endParaRPr lang="en-US" sz="1800" dirty="0" smtClean="0"/>
          </a:p>
          <a:p>
            <a:pPr>
              <a:buFont typeface="Arial" pitchFamily="34" charset="0"/>
              <a:buChar char="•"/>
            </a:pPr>
            <a:r>
              <a:rPr lang="en-US" sz="1800" dirty="0" smtClean="0"/>
              <a:t> Snorkelers locate groups of fish and push them in to a seine downstream</a:t>
            </a:r>
          </a:p>
          <a:p>
            <a:pPr>
              <a:buFont typeface="Arial" pitchFamily="34" charset="0"/>
              <a:buChar char="•"/>
            </a:pPr>
            <a:endParaRPr lang="en-US" sz="1800" dirty="0"/>
          </a:p>
          <a:p>
            <a:pPr>
              <a:buFont typeface="Arial" pitchFamily="34" charset="0"/>
              <a:buChar char="•"/>
            </a:pPr>
            <a:r>
              <a:rPr lang="en-US" sz="1800" dirty="0"/>
              <a:t>Pole seine: 20’x 6’ </a:t>
            </a:r>
          </a:p>
          <a:p>
            <a:r>
              <a:rPr lang="en-US" sz="1800" dirty="0"/>
              <a:t>with 1/8” </a:t>
            </a:r>
            <a:r>
              <a:rPr lang="en-US" sz="1800" dirty="0" smtClean="0"/>
              <a:t>mesh</a:t>
            </a:r>
          </a:p>
          <a:p>
            <a:pPr>
              <a:buFont typeface="Arial" pitchFamily="34" charset="0"/>
              <a:buChar char="•"/>
            </a:pPr>
            <a:endParaRPr lang="en-US" sz="1800" dirty="0" smtClean="0"/>
          </a:p>
          <a:p>
            <a:pPr>
              <a:buFont typeface="Arial" pitchFamily="34" charset="0"/>
              <a:buChar char="•"/>
            </a:pPr>
            <a:r>
              <a:rPr lang="en-US" sz="1800" dirty="0" smtClean="0"/>
              <a:t> Apply 12 mm PIT tag to all Chinook over 65 mm</a:t>
            </a:r>
          </a:p>
          <a:p>
            <a:pPr>
              <a:buFont typeface="Arial" pitchFamily="34" charset="0"/>
              <a:buChar char="•"/>
            </a:pPr>
            <a:endParaRPr lang="en-US" sz="1800" dirty="0" smtClean="0"/>
          </a:p>
          <a:p>
            <a:pPr>
              <a:buFont typeface="Arial" pitchFamily="34" charset="0"/>
              <a:buChar char="•"/>
            </a:pPr>
            <a:r>
              <a:rPr lang="en-US" sz="1800" dirty="0" smtClean="0"/>
              <a:t> Recapture fish through continued seining and at Leaburg Dam</a:t>
            </a:r>
          </a:p>
          <a:p>
            <a:pPr>
              <a:buFont typeface="Arial" pitchFamily="34" charset="0"/>
              <a:buChar char="•"/>
            </a:pPr>
            <a:endParaRPr lang="en-US" sz="1800" dirty="0"/>
          </a:p>
          <a:p>
            <a:pPr>
              <a:buFont typeface="Arial" pitchFamily="34" charset="0"/>
              <a:buChar char="•"/>
            </a:pPr>
            <a:r>
              <a:rPr lang="en-US" sz="1800" dirty="0" smtClean="0"/>
              <a:t>2011-2014, ~2,500 tags per year</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p:txBody>
      </p:sp>
      <p:pic>
        <p:nvPicPr>
          <p:cNvPr id="6" name="Content Placeholder 5" descr="CIMG6570.JPG"/>
          <p:cNvPicPr>
            <a:picLocks noGrp="1" noChangeAspect="1"/>
          </p:cNvPicPr>
          <p:nvPr>
            <p:ph sz="half" idx="1"/>
          </p:nvPr>
        </p:nvPicPr>
        <p:blipFill>
          <a:blip r:embed="rId2" cstate="print"/>
          <a:srcRect l="29006" r="18075"/>
          <a:stretch>
            <a:fillRect/>
          </a:stretch>
        </p:blipFill>
        <p:spPr>
          <a:xfrm>
            <a:off x="6200775" y="1026318"/>
            <a:ext cx="2705100" cy="3833813"/>
          </a:xfrm>
        </p:spPr>
      </p:pic>
      <p:pic>
        <p:nvPicPr>
          <p:cNvPr id="4" name="Picture 2" descr="P:\Willam\CHINOOK\annual 2011\Field Pictures\296918_10150740838745324_507510323_19794959_6611313_n.jpg"/>
          <p:cNvPicPr>
            <a:picLocks noChangeAspect="1" noChangeArrowheads="1"/>
          </p:cNvPicPr>
          <p:nvPr/>
        </p:nvPicPr>
        <p:blipFill>
          <a:blip r:embed="rId3" cstate="print"/>
          <a:srcRect/>
          <a:stretch>
            <a:fillRect/>
          </a:stretch>
        </p:blipFill>
        <p:spPr bwMode="auto">
          <a:xfrm>
            <a:off x="4210050" y="2205831"/>
            <a:ext cx="2228850" cy="2971800"/>
          </a:xfrm>
          <a:prstGeom prst="rect">
            <a:avLst/>
          </a:prstGeom>
          <a:noFill/>
        </p:spPr>
      </p:pic>
      <p:pic>
        <p:nvPicPr>
          <p:cNvPr id="1026" name="Picture 2" descr="P:\Willam\CHINOOK\annual 2011\Field Pictures\297437_10150740838840324_507510323_19794961_4560964_n.jpg"/>
          <p:cNvPicPr>
            <a:picLocks noChangeAspect="1" noChangeArrowheads="1"/>
          </p:cNvPicPr>
          <p:nvPr/>
        </p:nvPicPr>
        <p:blipFill>
          <a:blip r:embed="rId4" cstate="print"/>
          <a:srcRect/>
          <a:stretch>
            <a:fillRect/>
          </a:stretch>
        </p:blipFill>
        <p:spPr bwMode="auto">
          <a:xfrm>
            <a:off x="5553075" y="4433885"/>
            <a:ext cx="2749550" cy="2062163"/>
          </a:xfrm>
          <a:prstGeom prst="rect">
            <a:avLst/>
          </a:prstGeom>
          <a:noFill/>
        </p:spPr>
      </p:pic>
      <p:pic>
        <p:nvPicPr>
          <p:cNvPr id="1027" name="Picture 3" descr="P:\Willam\PHOTOS\fry-smolt\juvenile chinook.jpg"/>
          <p:cNvPicPr>
            <a:picLocks noChangeAspect="1" noChangeArrowheads="1"/>
          </p:cNvPicPr>
          <p:nvPr/>
        </p:nvPicPr>
        <p:blipFill>
          <a:blip r:embed="rId5" cstate="print"/>
          <a:srcRect r="9926" b="17341"/>
          <a:stretch>
            <a:fillRect/>
          </a:stretch>
        </p:blipFill>
        <p:spPr bwMode="auto">
          <a:xfrm>
            <a:off x="3997325" y="5177631"/>
            <a:ext cx="1555750" cy="1070768"/>
          </a:xfrm>
          <a:prstGeom prst="rect">
            <a:avLst/>
          </a:prstGeom>
          <a:noFill/>
        </p:spPr>
      </p:pic>
    </p:spTree>
    <p:extLst>
      <p:ext uri="{BB962C8B-B14F-4D97-AF65-F5344CB8AC3E}">
        <p14:creationId xmlns:p14="http://schemas.microsoft.com/office/powerpoint/2010/main" val="3081104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19150"/>
            <a:ext cx="3781425" cy="762000"/>
          </a:xfrm>
        </p:spPr>
        <p:txBody>
          <a:bodyPr/>
          <a:lstStyle/>
          <a:p>
            <a:r>
              <a:rPr lang="en-US" sz="4400" dirty="0" smtClean="0">
                <a:latin typeface="+mn-lt"/>
              </a:rPr>
              <a:t>Leaburg bypass</a:t>
            </a:r>
            <a:endParaRPr lang="en-US" sz="4400" dirty="0">
              <a:latin typeface="+mn-lt"/>
            </a:endParaRPr>
          </a:p>
        </p:txBody>
      </p:sp>
      <p:sp>
        <p:nvSpPr>
          <p:cNvPr id="3" name="Text Placeholder 2"/>
          <p:cNvSpPr>
            <a:spLocks noGrp="1"/>
          </p:cNvSpPr>
          <p:nvPr>
            <p:ph type="body" idx="2"/>
          </p:nvPr>
        </p:nvSpPr>
        <p:spPr>
          <a:xfrm>
            <a:off x="428624" y="1895475"/>
            <a:ext cx="3876675" cy="4333875"/>
          </a:xfrm>
        </p:spPr>
        <p:txBody>
          <a:bodyPr>
            <a:normAutofit/>
          </a:bodyPr>
          <a:lstStyle/>
          <a:p>
            <a:pPr>
              <a:buSzPct val="100000"/>
            </a:pPr>
            <a:endParaRPr lang="en-US" dirty="0" smtClean="0"/>
          </a:p>
          <a:p>
            <a:pPr>
              <a:buSzPct val="100000"/>
              <a:buFont typeface="Arial" pitchFamily="34" charset="0"/>
              <a:buChar char="•"/>
            </a:pPr>
            <a:r>
              <a:rPr lang="en-US" sz="1800" dirty="0" smtClean="0"/>
              <a:t> Trap operated mid-October through April</a:t>
            </a:r>
          </a:p>
          <a:p>
            <a:pPr>
              <a:buSzPct val="100000"/>
              <a:buFont typeface="Arial" pitchFamily="34" charset="0"/>
              <a:buChar char="•"/>
            </a:pPr>
            <a:endParaRPr lang="en-US" sz="1800" dirty="0"/>
          </a:p>
          <a:p>
            <a:pPr>
              <a:buSzPct val="100000"/>
              <a:buFont typeface="Arial" pitchFamily="34" charset="0"/>
              <a:buChar char="•"/>
            </a:pPr>
            <a:r>
              <a:rPr lang="en-US" sz="1800" dirty="0"/>
              <a:t>Apply 12 mm PIT tag to all Chinook over 65 </a:t>
            </a:r>
            <a:r>
              <a:rPr lang="en-US" sz="1800" dirty="0" smtClean="0"/>
              <a:t>mm</a:t>
            </a:r>
          </a:p>
          <a:p>
            <a:pPr>
              <a:buSzPct val="100000"/>
            </a:pPr>
            <a:endParaRPr lang="en-US" sz="1800" dirty="0" smtClean="0"/>
          </a:p>
          <a:p>
            <a:pPr>
              <a:buSzPct val="100000"/>
              <a:buFont typeface="Arial" pitchFamily="34" charset="0"/>
              <a:buChar char="•"/>
            </a:pPr>
            <a:r>
              <a:rPr lang="en-US" sz="1800" dirty="0" smtClean="0"/>
              <a:t>Count and measure fry</a:t>
            </a:r>
          </a:p>
          <a:p>
            <a:pPr>
              <a:buSzPct val="100000"/>
              <a:buFont typeface="Arial" pitchFamily="34" charset="0"/>
              <a:buChar char="•"/>
            </a:pPr>
            <a:endParaRPr lang="en-US" sz="1800" dirty="0"/>
          </a:p>
          <a:p>
            <a:pPr>
              <a:buSzPct val="100000"/>
              <a:buFont typeface="Arial" pitchFamily="34" charset="0"/>
              <a:buChar char="•"/>
            </a:pPr>
            <a:r>
              <a:rPr lang="en-US" sz="1800" dirty="0"/>
              <a:t>PIT antennae in the </a:t>
            </a:r>
            <a:r>
              <a:rPr lang="en-US" sz="1800" dirty="0" smtClean="0"/>
              <a:t>bypass</a:t>
            </a:r>
          </a:p>
          <a:p>
            <a:pPr>
              <a:buSzPct val="100000"/>
              <a:buFont typeface="Arial" pitchFamily="34" charset="0"/>
              <a:buChar char="•"/>
            </a:pPr>
            <a:endParaRPr lang="en-US" sz="1800" dirty="0"/>
          </a:p>
          <a:p>
            <a:pPr>
              <a:buSzPct val="100000"/>
              <a:buFont typeface="Arial" pitchFamily="34" charset="0"/>
              <a:buChar char="•"/>
            </a:pPr>
            <a:r>
              <a:rPr lang="en-US" sz="1800" dirty="0" smtClean="0"/>
              <a:t>2007-2014; ~4,000 tags per year</a:t>
            </a:r>
            <a:endParaRPr lang="en-US" sz="1800" dirty="0"/>
          </a:p>
          <a:p>
            <a:pPr>
              <a:buSzPct val="100000"/>
              <a:buFont typeface="Arial" pitchFamily="34" charset="0"/>
              <a:buChar char="•"/>
            </a:pPr>
            <a:endParaRPr lang="en-US" dirty="0" smtClean="0"/>
          </a:p>
          <a:p>
            <a:pPr>
              <a:buFont typeface="Arial" pitchFamily="34" charset="0"/>
              <a:buChar char="•"/>
            </a:pPr>
            <a:endParaRPr lang="en-US" dirty="0" smtClean="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l="4839" t="3281" r="10754"/>
          <a:stretch>
            <a:fillRect/>
          </a:stretch>
        </p:blipFill>
        <p:spPr bwMode="auto">
          <a:xfrm>
            <a:off x="5705858" y="1018952"/>
            <a:ext cx="3114291" cy="2676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33024" y="3423195"/>
            <a:ext cx="4387125" cy="3289845"/>
          </a:xfrm>
          <a:prstGeom prst="rect">
            <a:avLst/>
          </a:prstGeom>
        </p:spPr>
      </p:pic>
    </p:spTree>
    <p:extLst>
      <p:ext uri="{BB962C8B-B14F-4D97-AF65-F5344CB8AC3E}">
        <p14:creationId xmlns:p14="http://schemas.microsoft.com/office/powerpoint/2010/main" val="30811046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14861</TotalTime>
  <Words>2015</Words>
  <Application>Microsoft Office PowerPoint</Application>
  <PresentationFormat>On-screen Show (4:3)</PresentationFormat>
  <Paragraphs>351</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Flow</vt:lpstr>
      <vt:lpstr>PowerPoint Presentation</vt:lpstr>
      <vt:lpstr>Project Background</vt:lpstr>
      <vt:lpstr>Objectives</vt:lpstr>
      <vt:lpstr>McKenzie River</vt:lpstr>
      <vt:lpstr>PowerPoint Presentation</vt:lpstr>
      <vt:lpstr>Fry Seining</vt:lpstr>
      <vt:lpstr>Beach Seining</vt:lpstr>
      <vt:lpstr>Snorkel Seining</vt:lpstr>
      <vt:lpstr>Leaburg bypass</vt:lpstr>
      <vt:lpstr>Willamette Falls Detection Sites</vt:lpstr>
      <vt:lpstr>Adult scale analysis</vt:lpstr>
      <vt:lpstr>Data analysis</vt:lpstr>
      <vt:lpstr>Fry Dispersal</vt:lpstr>
      <vt:lpstr>Juvenile Life History Pathways</vt:lpstr>
      <vt:lpstr>Length of spring Chinook salmon captured as fry (●) or juveniles (■)  Willamette and upper McKenzie rivers</vt:lpstr>
      <vt:lpstr>Life History of Spawners</vt:lpstr>
      <vt:lpstr>River conditions</vt:lpstr>
      <vt:lpstr>Summary</vt:lpstr>
      <vt:lpstr>Discussion </vt:lpstr>
      <vt:lpstr>PowerPoint Presentation</vt:lpstr>
      <vt:lpstr>Acknowledgments</vt:lpstr>
    </vt:vector>
  </TitlesOfParts>
  <Company>Oregon Department of Fish &amp; Wildlife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Juvenile Chinook Growth – Willamette River Spring &amp; Summer Rearing</dc:title>
  <dc:creator>Schroeder, Kirk</dc:creator>
  <cp:lastModifiedBy>lwhitman</cp:lastModifiedBy>
  <cp:revision>889</cp:revision>
  <cp:lastPrinted>2013-04-15T18:38:19Z</cp:lastPrinted>
  <dcterms:created xsi:type="dcterms:W3CDTF">2011-08-11T18:04:19Z</dcterms:created>
  <dcterms:modified xsi:type="dcterms:W3CDTF">2015-02-11T14:58:59Z</dcterms:modified>
</cp:coreProperties>
</file>